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diagrams/quickStyle1.xml" ContentType="application/vnd.openxmlformats-officedocument.drawingml.diagramStyle+xml"/>
  <Override PartName="/ppt/diagrams/layout1.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15"/>
  </p:notesMasterIdLst>
  <p:handoutMasterIdLst>
    <p:handoutMasterId r:id="rId16"/>
  </p:handoutMasterIdLst>
  <p:sldIdLst>
    <p:sldId id="256" r:id="rId2"/>
    <p:sldId id="270" r:id="rId3"/>
    <p:sldId id="269" r:id="rId4"/>
    <p:sldId id="261" r:id="rId5"/>
    <p:sldId id="263" r:id="rId6"/>
    <p:sldId id="264" r:id="rId7"/>
    <p:sldId id="262" r:id="rId8"/>
    <p:sldId id="265" r:id="rId9"/>
    <p:sldId id="266" r:id="rId10"/>
    <p:sldId id="268" r:id="rId11"/>
    <p:sldId id="271" r:id="rId12"/>
    <p:sldId id="267" r:id="rId13"/>
    <p:sldId id="272" r:id="rId14"/>
  </p:sldIdLst>
  <p:sldSz cx="12192000" cy="6858000"/>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2" autoAdjust="0"/>
    <p:restoredTop sz="96101" autoAdjust="0"/>
  </p:normalViewPr>
  <p:slideViewPr>
    <p:cSldViewPr snapToGrid="0" showGuides="1">
      <p:cViewPr varScale="1">
        <p:scale>
          <a:sx n="65" d="100"/>
          <a:sy n="65" d="100"/>
        </p:scale>
        <p:origin x="644" y="4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78" d="100"/>
          <a:sy n="78" d="100"/>
        </p:scale>
        <p:origin x="32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169929-1A00-4B39-BAB7-B500300888FC}"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n-US"/>
        </a:p>
      </dgm:t>
    </dgm:pt>
    <dgm:pt modelId="{27F0A3CF-5B14-424A-9756-5E1F5AE39F84}">
      <dgm:prSet phldrT="[Text]" custT="1"/>
      <dgm:spPr>
        <a:solidFill>
          <a:schemeClr val="tx2"/>
        </a:solidFill>
        <a:ln w="28575">
          <a:noFill/>
        </a:ln>
      </dgm:spPr>
      <dgm:t>
        <a:bodyPr/>
        <a:lstStyle/>
        <a:p>
          <a:r>
            <a:rPr lang="en-US" sz="2000" dirty="0">
              <a:solidFill>
                <a:schemeClr val="bg1"/>
              </a:solidFill>
            </a:rPr>
            <a:t>Commissioner’s Office</a:t>
          </a:r>
          <a:endParaRPr lang="en-US" sz="2000" i="1" dirty="0">
            <a:solidFill>
              <a:schemeClr val="bg1"/>
            </a:solidFill>
          </a:endParaRPr>
        </a:p>
      </dgm:t>
    </dgm:pt>
    <dgm:pt modelId="{C499392C-CCD8-4667-ABC7-27F285F4D7CD}" type="parTrans" cxnId="{4E9AA6E3-D355-401C-A6BF-119CB8513E5A}">
      <dgm:prSet/>
      <dgm:spPr/>
      <dgm:t>
        <a:bodyPr/>
        <a:lstStyle/>
        <a:p>
          <a:endParaRPr lang="en-US"/>
        </a:p>
      </dgm:t>
    </dgm:pt>
    <dgm:pt modelId="{9EE6FBBB-E592-4881-BC26-A964F93FED14}" type="sibTrans" cxnId="{4E9AA6E3-D355-401C-A6BF-119CB8513E5A}">
      <dgm:prSet/>
      <dgm:spPr/>
      <dgm:t>
        <a:bodyPr/>
        <a:lstStyle/>
        <a:p>
          <a:endParaRPr lang="en-US"/>
        </a:p>
      </dgm:t>
    </dgm:pt>
    <dgm:pt modelId="{4951533E-B55E-4DDB-A2A1-0DD1A410B39D}">
      <dgm:prSet phldrT="[Text]" custT="1"/>
      <dgm:spPr>
        <a:solidFill>
          <a:schemeClr val="accent1"/>
        </a:solidFill>
        <a:ln w="28575">
          <a:noFill/>
        </a:ln>
      </dgm:spPr>
      <dgm:t>
        <a:bodyPr/>
        <a:lstStyle/>
        <a:p>
          <a:r>
            <a:rPr lang="en-US" sz="2000" dirty="0">
              <a:solidFill>
                <a:schemeClr val="bg1"/>
              </a:solidFill>
            </a:rPr>
            <a:t>Maternal and Child Health</a:t>
          </a:r>
        </a:p>
      </dgm:t>
    </dgm:pt>
    <dgm:pt modelId="{77F292DC-768C-46DC-A5A2-2814249D4427}" type="parTrans" cxnId="{C561B666-7D7A-4CFF-A534-76A7B1AFDBA8}">
      <dgm:prSet custT="1"/>
      <dgm:spPr>
        <a:ln w="28575">
          <a:solidFill>
            <a:schemeClr val="bg1">
              <a:lumMod val="85000"/>
            </a:schemeClr>
          </a:solidFill>
        </a:ln>
      </dgm:spPr>
      <dgm:t>
        <a:bodyPr/>
        <a:lstStyle/>
        <a:p>
          <a:endParaRPr lang="en-US" sz="2000" dirty="0"/>
        </a:p>
      </dgm:t>
    </dgm:pt>
    <dgm:pt modelId="{AEAE29A3-FF9F-4497-962E-AEF9F1A7EAC9}" type="sibTrans" cxnId="{C561B666-7D7A-4CFF-A534-76A7B1AFDBA8}">
      <dgm:prSet/>
      <dgm:spPr/>
      <dgm:t>
        <a:bodyPr/>
        <a:lstStyle/>
        <a:p>
          <a:endParaRPr lang="en-US"/>
        </a:p>
      </dgm:t>
    </dgm:pt>
    <dgm:pt modelId="{5949EB21-4911-4926-8458-9EEBA62DC847}">
      <dgm:prSet phldrT="[Text]" custT="1"/>
      <dgm:spPr>
        <a:solidFill>
          <a:schemeClr val="accent6"/>
        </a:solidFill>
        <a:ln w="28575">
          <a:noFill/>
        </a:ln>
      </dgm:spPr>
      <dgm:t>
        <a:bodyPr/>
        <a:lstStyle/>
        <a:p>
          <a:r>
            <a:rPr lang="en-US" sz="2000" dirty="0">
              <a:solidFill>
                <a:schemeClr val="bg1"/>
              </a:solidFill>
            </a:rPr>
            <a:t>Women’s Health</a:t>
          </a:r>
        </a:p>
      </dgm:t>
    </dgm:pt>
    <dgm:pt modelId="{DE51D134-8779-4301-88E6-D2DB7E3DA2B0}" type="parTrans" cxnId="{D5460841-2773-499B-954B-032563B960E2}">
      <dgm:prSet custT="1"/>
      <dgm:spPr>
        <a:ln w="28575">
          <a:solidFill>
            <a:schemeClr val="bg1">
              <a:lumMod val="85000"/>
            </a:schemeClr>
          </a:solidFill>
        </a:ln>
      </dgm:spPr>
      <dgm:t>
        <a:bodyPr/>
        <a:lstStyle/>
        <a:p>
          <a:endParaRPr lang="en-US" sz="2000" dirty="0"/>
        </a:p>
      </dgm:t>
    </dgm:pt>
    <dgm:pt modelId="{8317971A-2589-4C00-BBB7-6A1EE6FEA2D8}" type="sibTrans" cxnId="{D5460841-2773-499B-954B-032563B960E2}">
      <dgm:prSet/>
      <dgm:spPr/>
      <dgm:t>
        <a:bodyPr/>
        <a:lstStyle/>
        <a:p>
          <a:endParaRPr lang="en-US"/>
        </a:p>
      </dgm:t>
    </dgm:pt>
    <dgm:pt modelId="{D6BC36C3-C210-4A00-9247-EC06B7C445C6}">
      <dgm:prSet phldrT="[Text]" custT="1"/>
      <dgm:spPr>
        <a:solidFill>
          <a:schemeClr val="accent2"/>
        </a:solidFill>
        <a:ln w="28575">
          <a:noFill/>
        </a:ln>
      </dgm:spPr>
      <dgm:t>
        <a:bodyPr/>
        <a:lstStyle/>
        <a:p>
          <a:r>
            <a:rPr lang="en-US" sz="2000" dirty="0">
              <a:solidFill>
                <a:schemeClr val="bg1"/>
              </a:solidFill>
            </a:rPr>
            <a:t>Prevention and Quality Improvement</a:t>
          </a:r>
        </a:p>
      </dgm:t>
    </dgm:pt>
    <dgm:pt modelId="{D14EEE02-1E0C-472A-AE60-766A94DFBC14}" type="parTrans" cxnId="{CC515B48-77B5-4D76-AA99-6C6B24B80A11}">
      <dgm:prSet custT="1"/>
      <dgm:spPr>
        <a:ln w="28575">
          <a:solidFill>
            <a:schemeClr val="bg1">
              <a:lumMod val="85000"/>
            </a:schemeClr>
          </a:solidFill>
        </a:ln>
      </dgm:spPr>
      <dgm:t>
        <a:bodyPr/>
        <a:lstStyle/>
        <a:p>
          <a:endParaRPr lang="en-US" sz="2000" dirty="0"/>
        </a:p>
      </dgm:t>
    </dgm:pt>
    <dgm:pt modelId="{7291E221-0BAB-4182-9161-51E79B6002CD}" type="sibTrans" cxnId="{CC515B48-77B5-4D76-AA99-6C6B24B80A11}">
      <dgm:prSet/>
      <dgm:spPr/>
      <dgm:t>
        <a:bodyPr/>
        <a:lstStyle/>
        <a:p>
          <a:endParaRPr lang="en-US"/>
        </a:p>
      </dgm:t>
    </dgm:pt>
    <dgm:pt modelId="{5D034D43-3765-4458-B6D9-C01B4EF1CE9C}">
      <dgm:prSet phldrT="[Text]" custT="1"/>
      <dgm:spPr>
        <a:solidFill>
          <a:schemeClr val="accent3"/>
        </a:solidFill>
        <a:ln w="28575">
          <a:noFill/>
        </a:ln>
      </dgm:spPr>
      <dgm:t>
        <a:bodyPr/>
        <a:lstStyle/>
        <a:p>
          <a:r>
            <a:rPr lang="en-US" sz="2000" dirty="0">
              <a:solidFill>
                <a:schemeClr val="bg1"/>
              </a:solidFill>
            </a:rPr>
            <a:t>Epidemiology and Health Planning</a:t>
          </a:r>
        </a:p>
      </dgm:t>
    </dgm:pt>
    <dgm:pt modelId="{D58D50F6-D6AB-466F-85E4-B320AD3F42A8}" type="parTrans" cxnId="{32E03D97-96E3-4DD7-9C7D-F279B56AB2CD}">
      <dgm:prSet/>
      <dgm:spPr>
        <a:ln w="28575">
          <a:solidFill>
            <a:schemeClr val="bg1">
              <a:lumMod val="85000"/>
            </a:schemeClr>
          </a:solidFill>
        </a:ln>
      </dgm:spPr>
      <dgm:t>
        <a:bodyPr/>
        <a:lstStyle/>
        <a:p>
          <a:endParaRPr lang="en-US" dirty="0"/>
        </a:p>
      </dgm:t>
    </dgm:pt>
    <dgm:pt modelId="{B6E60E56-7A91-4CB5-A6E6-7AFF437EEB83}" type="sibTrans" cxnId="{32E03D97-96E3-4DD7-9C7D-F279B56AB2CD}">
      <dgm:prSet/>
      <dgm:spPr/>
      <dgm:t>
        <a:bodyPr/>
        <a:lstStyle/>
        <a:p>
          <a:endParaRPr lang="en-US"/>
        </a:p>
      </dgm:t>
    </dgm:pt>
    <dgm:pt modelId="{A0E5D163-823F-4EB7-A974-8639FA53F1AE}">
      <dgm:prSet phldrT="[Text]" custT="1"/>
      <dgm:spPr>
        <a:solidFill>
          <a:schemeClr val="accent4"/>
        </a:solidFill>
        <a:ln w="28575">
          <a:noFill/>
        </a:ln>
      </dgm:spPr>
      <dgm:t>
        <a:bodyPr/>
        <a:lstStyle/>
        <a:p>
          <a:r>
            <a:rPr lang="en-US" sz="2000" dirty="0">
              <a:solidFill>
                <a:schemeClr val="bg1"/>
              </a:solidFill>
            </a:rPr>
            <a:t>Public Health Protection and Safety</a:t>
          </a:r>
        </a:p>
      </dgm:t>
    </dgm:pt>
    <dgm:pt modelId="{DFBE4F42-37DA-48B1-A71F-E90B731FF0F4}" type="parTrans" cxnId="{CEDEDDBB-1D2A-45B1-A3A9-2ADA843F3EB8}">
      <dgm:prSet custT="1"/>
      <dgm:spPr>
        <a:ln w="28575">
          <a:solidFill>
            <a:schemeClr val="bg1">
              <a:lumMod val="85000"/>
            </a:schemeClr>
          </a:solidFill>
        </a:ln>
      </dgm:spPr>
      <dgm:t>
        <a:bodyPr/>
        <a:lstStyle/>
        <a:p>
          <a:endParaRPr lang="en-US" sz="2000" dirty="0"/>
        </a:p>
      </dgm:t>
    </dgm:pt>
    <dgm:pt modelId="{BEB3162B-DD54-463B-949D-ACA9C47C6D7F}" type="sibTrans" cxnId="{CEDEDDBB-1D2A-45B1-A3A9-2ADA843F3EB8}">
      <dgm:prSet/>
      <dgm:spPr/>
      <dgm:t>
        <a:bodyPr/>
        <a:lstStyle/>
        <a:p>
          <a:endParaRPr lang="en-US"/>
        </a:p>
      </dgm:t>
    </dgm:pt>
    <dgm:pt modelId="{98F641F5-43FC-4A7F-91B1-545C5E7DD563}">
      <dgm:prSet phldrT="[Text]" custT="1"/>
      <dgm:spPr>
        <a:solidFill>
          <a:schemeClr val="accent1"/>
        </a:solidFill>
        <a:ln w="28575">
          <a:noFill/>
        </a:ln>
      </dgm:spPr>
      <dgm:t>
        <a:bodyPr/>
        <a:lstStyle/>
        <a:p>
          <a:r>
            <a:rPr lang="en-US" sz="2000" dirty="0">
              <a:solidFill>
                <a:schemeClr val="bg1"/>
              </a:solidFill>
            </a:rPr>
            <a:t>Laboratory Services</a:t>
          </a:r>
        </a:p>
      </dgm:t>
    </dgm:pt>
    <dgm:pt modelId="{06BED08C-6348-42D4-AD94-D8D52B989DCF}" type="parTrans" cxnId="{0DE76E73-D0DD-4E1C-AFAC-BDBD79BAA55B}">
      <dgm:prSet custT="1"/>
      <dgm:spPr>
        <a:ln w="28575">
          <a:solidFill>
            <a:schemeClr val="bg1">
              <a:lumMod val="85000"/>
            </a:schemeClr>
          </a:solidFill>
        </a:ln>
      </dgm:spPr>
      <dgm:t>
        <a:bodyPr/>
        <a:lstStyle/>
        <a:p>
          <a:endParaRPr lang="en-US" sz="2000" dirty="0"/>
        </a:p>
      </dgm:t>
    </dgm:pt>
    <dgm:pt modelId="{B846EDF0-E76C-4AEB-A3D6-6B60AD2CAC87}" type="sibTrans" cxnId="{0DE76E73-D0DD-4E1C-AFAC-BDBD79BAA55B}">
      <dgm:prSet/>
      <dgm:spPr/>
      <dgm:t>
        <a:bodyPr/>
        <a:lstStyle/>
        <a:p>
          <a:endParaRPr lang="en-US"/>
        </a:p>
      </dgm:t>
    </dgm:pt>
    <dgm:pt modelId="{B81D7114-4009-4981-9A51-5763C8737810}">
      <dgm:prSet phldrT="[Text]" custT="1"/>
      <dgm:spPr>
        <a:solidFill>
          <a:schemeClr val="accent2"/>
        </a:solidFill>
        <a:ln w="28575">
          <a:noFill/>
        </a:ln>
      </dgm:spPr>
      <dgm:t>
        <a:bodyPr/>
        <a:lstStyle/>
        <a:p>
          <a:r>
            <a:rPr lang="en-US" sz="2000" dirty="0">
              <a:solidFill>
                <a:schemeClr val="bg1"/>
              </a:solidFill>
            </a:rPr>
            <a:t>Administration and Financial Management</a:t>
          </a:r>
        </a:p>
      </dgm:t>
    </dgm:pt>
    <dgm:pt modelId="{A6D27D9B-563E-4B23-AA07-2FD5245494B2}" type="parTrans" cxnId="{DA305433-3FC2-43BA-A04A-E323652EA15F}">
      <dgm:prSet custT="1"/>
      <dgm:spPr>
        <a:ln w="28575">
          <a:solidFill>
            <a:schemeClr val="bg1">
              <a:lumMod val="85000"/>
            </a:schemeClr>
          </a:solidFill>
        </a:ln>
      </dgm:spPr>
      <dgm:t>
        <a:bodyPr/>
        <a:lstStyle/>
        <a:p>
          <a:endParaRPr lang="en-US" sz="2000" dirty="0"/>
        </a:p>
      </dgm:t>
    </dgm:pt>
    <dgm:pt modelId="{0E4AB4C3-DBBE-4007-A8B5-2BFA2173F09F}" type="sibTrans" cxnId="{DA305433-3FC2-43BA-A04A-E323652EA15F}">
      <dgm:prSet/>
      <dgm:spPr/>
      <dgm:t>
        <a:bodyPr/>
        <a:lstStyle/>
        <a:p>
          <a:endParaRPr lang="en-US"/>
        </a:p>
      </dgm:t>
    </dgm:pt>
    <dgm:pt modelId="{62AF9A13-65A2-4B89-B474-136A27FEBFF4}" type="pres">
      <dgm:prSet presAssocID="{B5169929-1A00-4B39-BAB7-B500300888FC}" presName="Name0" presStyleCnt="0">
        <dgm:presLayoutVars>
          <dgm:chPref val="1"/>
          <dgm:dir/>
          <dgm:animOne val="branch"/>
          <dgm:animLvl val="lvl"/>
          <dgm:resizeHandles val="exact"/>
        </dgm:presLayoutVars>
      </dgm:prSet>
      <dgm:spPr/>
      <dgm:t>
        <a:bodyPr/>
        <a:lstStyle/>
        <a:p>
          <a:endParaRPr lang="en-US"/>
        </a:p>
      </dgm:t>
    </dgm:pt>
    <dgm:pt modelId="{522EACD8-845C-4505-99D3-C608B1CCECD7}" type="pres">
      <dgm:prSet presAssocID="{27F0A3CF-5B14-424A-9756-5E1F5AE39F84}" presName="root1" presStyleCnt="0"/>
      <dgm:spPr/>
    </dgm:pt>
    <dgm:pt modelId="{59935916-D8C6-4C4E-B14F-48A57B6B9F68}" type="pres">
      <dgm:prSet presAssocID="{27F0A3CF-5B14-424A-9756-5E1F5AE39F84}" presName="LevelOneTextNode" presStyleLbl="node0" presStyleIdx="0" presStyleCnt="1" custScaleX="112923" custScaleY="145032">
        <dgm:presLayoutVars>
          <dgm:chPref val="3"/>
        </dgm:presLayoutVars>
      </dgm:prSet>
      <dgm:spPr/>
      <dgm:t>
        <a:bodyPr/>
        <a:lstStyle/>
        <a:p>
          <a:endParaRPr lang="en-US"/>
        </a:p>
      </dgm:t>
    </dgm:pt>
    <dgm:pt modelId="{CA3EF3A2-1DC4-4BDB-B04F-4D24F2890560}" type="pres">
      <dgm:prSet presAssocID="{27F0A3CF-5B14-424A-9756-5E1F5AE39F84}" presName="level2hierChild" presStyleCnt="0"/>
      <dgm:spPr/>
    </dgm:pt>
    <dgm:pt modelId="{D06C129D-FFB9-48A9-9033-F70ED61AAC72}" type="pres">
      <dgm:prSet presAssocID="{77F292DC-768C-46DC-A5A2-2814249D4427}" presName="conn2-1" presStyleLbl="parChTrans1D2" presStyleIdx="0" presStyleCnt="7"/>
      <dgm:spPr/>
      <dgm:t>
        <a:bodyPr/>
        <a:lstStyle/>
        <a:p>
          <a:endParaRPr lang="en-US"/>
        </a:p>
      </dgm:t>
    </dgm:pt>
    <dgm:pt modelId="{6B7C93FC-AC31-42CB-8D37-AAC8C06B8586}" type="pres">
      <dgm:prSet presAssocID="{77F292DC-768C-46DC-A5A2-2814249D4427}" presName="connTx" presStyleLbl="parChTrans1D2" presStyleIdx="0" presStyleCnt="7"/>
      <dgm:spPr/>
      <dgm:t>
        <a:bodyPr/>
        <a:lstStyle/>
        <a:p>
          <a:endParaRPr lang="en-US"/>
        </a:p>
      </dgm:t>
    </dgm:pt>
    <dgm:pt modelId="{62C357A9-C3C9-4EEB-907D-E3D082F6DCFE}" type="pres">
      <dgm:prSet presAssocID="{4951533E-B55E-4DDB-A2A1-0DD1A410B39D}" presName="root2" presStyleCnt="0"/>
      <dgm:spPr/>
    </dgm:pt>
    <dgm:pt modelId="{B73CF9B0-EB3F-4577-8369-54F3E07425DB}" type="pres">
      <dgm:prSet presAssocID="{4951533E-B55E-4DDB-A2A1-0DD1A410B39D}" presName="LevelTwoTextNode" presStyleLbl="node2" presStyleIdx="0" presStyleCnt="7" custScaleX="183188">
        <dgm:presLayoutVars>
          <dgm:chPref val="3"/>
        </dgm:presLayoutVars>
      </dgm:prSet>
      <dgm:spPr/>
      <dgm:t>
        <a:bodyPr/>
        <a:lstStyle/>
        <a:p>
          <a:endParaRPr lang="en-US"/>
        </a:p>
      </dgm:t>
    </dgm:pt>
    <dgm:pt modelId="{6AEF0428-383B-403D-A5CA-DEFA57A41D68}" type="pres">
      <dgm:prSet presAssocID="{4951533E-B55E-4DDB-A2A1-0DD1A410B39D}" presName="level3hierChild" presStyleCnt="0"/>
      <dgm:spPr/>
    </dgm:pt>
    <dgm:pt modelId="{6BE7391D-3772-45C7-BB03-B5B214683C6E}" type="pres">
      <dgm:prSet presAssocID="{DE51D134-8779-4301-88E6-D2DB7E3DA2B0}" presName="conn2-1" presStyleLbl="parChTrans1D2" presStyleIdx="1" presStyleCnt="7"/>
      <dgm:spPr/>
      <dgm:t>
        <a:bodyPr/>
        <a:lstStyle/>
        <a:p>
          <a:endParaRPr lang="en-US"/>
        </a:p>
      </dgm:t>
    </dgm:pt>
    <dgm:pt modelId="{35252E8D-499F-40C3-9DF8-944FDD4B4038}" type="pres">
      <dgm:prSet presAssocID="{DE51D134-8779-4301-88E6-D2DB7E3DA2B0}" presName="connTx" presStyleLbl="parChTrans1D2" presStyleIdx="1" presStyleCnt="7"/>
      <dgm:spPr/>
      <dgm:t>
        <a:bodyPr/>
        <a:lstStyle/>
        <a:p>
          <a:endParaRPr lang="en-US"/>
        </a:p>
      </dgm:t>
    </dgm:pt>
    <dgm:pt modelId="{3F801B38-308E-4676-8B59-C5383BD39DF0}" type="pres">
      <dgm:prSet presAssocID="{5949EB21-4911-4926-8458-9EEBA62DC847}" presName="root2" presStyleCnt="0"/>
      <dgm:spPr/>
    </dgm:pt>
    <dgm:pt modelId="{57F0B218-B8AE-4220-9430-48E42516228E}" type="pres">
      <dgm:prSet presAssocID="{5949EB21-4911-4926-8458-9EEBA62DC847}" presName="LevelTwoTextNode" presStyleLbl="node2" presStyleIdx="1" presStyleCnt="7" custScaleX="183188">
        <dgm:presLayoutVars>
          <dgm:chPref val="3"/>
        </dgm:presLayoutVars>
      </dgm:prSet>
      <dgm:spPr/>
      <dgm:t>
        <a:bodyPr/>
        <a:lstStyle/>
        <a:p>
          <a:endParaRPr lang="en-US"/>
        </a:p>
      </dgm:t>
    </dgm:pt>
    <dgm:pt modelId="{2FB9D030-40A9-492A-AA53-F0EC50F4389C}" type="pres">
      <dgm:prSet presAssocID="{5949EB21-4911-4926-8458-9EEBA62DC847}" presName="level3hierChild" presStyleCnt="0"/>
      <dgm:spPr/>
    </dgm:pt>
    <dgm:pt modelId="{31B24B2D-92AE-440C-A1A6-5F475784AD35}" type="pres">
      <dgm:prSet presAssocID="{D14EEE02-1E0C-472A-AE60-766A94DFBC14}" presName="conn2-1" presStyleLbl="parChTrans1D2" presStyleIdx="2" presStyleCnt="7"/>
      <dgm:spPr/>
      <dgm:t>
        <a:bodyPr/>
        <a:lstStyle/>
        <a:p>
          <a:endParaRPr lang="en-US"/>
        </a:p>
      </dgm:t>
    </dgm:pt>
    <dgm:pt modelId="{CAEB46D4-E49D-409F-B7A0-0E1F95B7EAE8}" type="pres">
      <dgm:prSet presAssocID="{D14EEE02-1E0C-472A-AE60-766A94DFBC14}" presName="connTx" presStyleLbl="parChTrans1D2" presStyleIdx="2" presStyleCnt="7"/>
      <dgm:spPr/>
      <dgm:t>
        <a:bodyPr/>
        <a:lstStyle/>
        <a:p>
          <a:endParaRPr lang="en-US"/>
        </a:p>
      </dgm:t>
    </dgm:pt>
    <dgm:pt modelId="{2903C718-9D6E-46DE-B199-F62A164DA655}" type="pres">
      <dgm:prSet presAssocID="{D6BC36C3-C210-4A00-9247-EC06B7C445C6}" presName="root2" presStyleCnt="0"/>
      <dgm:spPr/>
    </dgm:pt>
    <dgm:pt modelId="{7273DBFA-A064-4CD0-8B35-089175BB930D}" type="pres">
      <dgm:prSet presAssocID="{D6BC36C3-C210-4A00-9247-EC06B7C445C6}" presName="LevelTwoTextNode" presStyleLbl="node2" presStyleIdx="2" presStyleCnt="7" custScaleX="183188">
        <dgm:presLayoutVars>
          <dgm:chPref val="3"/>
        </dgm:presLayoutVars>
      </dgm:prSet>
      <dgm:spPr/>
      <dgm:t>
        <a:bodyPr/>
        <a:lstStyle/>
        <a:p>
          <a:endParaRPr lang="en-US"/>
        </a:p>
      </dgm:t>
    </dgm:pt>
    <dgm:pt modelId="{98C9F45B-CEA0-4652-9DBE-ECC32105B2AC}" type="pres">
      <dgm:prSet presAssocID="{D6BC36C3-C210-4A00-9247-EC06B7C445C6}" presName="level3hierChild" presStyleCnt="0"/>
      <dgm:spPr/>
    </dgm:pt>
    <dgm:pt modelId="{4014ECEF-0888-4009-892D-AB08DF214F2C}" type="pres">
      <dgm:prSet presAssocID="{D58D50F6-D6AB-466F-85E4-B320AD3F42A8}" presName="conn2-1" presStyleLbl="parChTrans1D2" presStyleIdx="3" presStyleCnt="7"/>
      <dgm:spPr/>
      <dgm:t>
        <a:bodyPr/>
        <a:lstStyle/>
        <a:p>
          <a:endParaRPr lang="en-US"/>
        </a:p>
      </dgm:t>
    </dgm:pt>
    <dgm:pt modelId="{A41A1603-939C-4827-9FCF-316C0B1C80C5}" type="pres">
      <dgm:prSet presAssocID="{D58D50F6-D6AB-466F-85E4-B320AD3F42A8}" presName="connTx" presStyleLbl="parChTrans1D2" presStyleIdx="3" presStyleCnt="7"/>
      <dgm:spPr/>
      <dgm:t>
        <a:bodyPr/>
        <a:lstStyle/>
        <a:p>
          <a:endParaRPr lang="en-US"/>
        </a:p>
      </dgm:t>
    </dgm:pt>
    <dgm:pt modelId="{7437248C-8024-4AE1-97C7-61D9E3CEE9D1}" type="pres">
      <dgm:prSet presAssocID="{5D034D43-3765-4458-B6D9-C01B4EF1CE9C}" presName="root2" presStyleCnt="0"/>
      <dgm:spPr/>
    </dgm:pt>
    <dgm:pt modelId="{6D7F8648-288A-4A1F-B54A-807646FA6E13}" type="pres">
      <dgm:prSet presAssocID="{5D034D43-3765-4458-B6D9-C01B4EF1CE9C}" presName="LevelTwoTextNode" presStyleLbl="node2" presStyleIdx="3" presStyleCnt="7" custScaleX="183188">
        <dgm:presLayoutVars>
          <dgm:chPref val="3"/>
        </dgm:presLayoutVars>
      </dgm:prSet>
      <dgm:spPr/>
      <dgm:t>
        <a:bodyPr/>
        <a:lstStyle/>
        <a:p>
          <a:endParaRPr lang="en-US"/>
        </a:p>
      </dgm:t>
    </dgm:pt>
    <dgm:pt modelId="{8EA85A96-18C3-432C-8347-38A97D9F76BA}" type="pres">
      <dgm:prSet presAssocID="{5D034D43-3765-4458-B6D9-C01B4EF1CE9C}" presName="level3hierChild" presStyleCnt="0"/>
      <dgm:spPr/>
    </dgm:pt>
    <dgm:pt modelId="{E20EDDB1-67FA-4D7D-9539-9F9A64C6DD66}" type="pres">
      <dgm:prSet presAssocID="{DFBE4F42-37DA-48B1-A71F-E90B731FF0F4}" presName="conn2-1" presStyleLbl="parChTrans1D2" presStyleIdx="4" presStyleCnt="7"/>
      <dgm:spPr/>
      <dgm:t>
        <a:bodyPr/>
        <a:lstStyle/>
        <a:p>
          <a:endParaRPr lang="en-US"/>
        </a:p>
      </dgm:t>
    </dgm:pt>
    <dgm:pt modelId="{379F408F-4D82-4738-A54E-47C405F251E4}" type="pres">
      <dgm:prSet presAssocID="{DFBE4F42-37DA-48B1-A71F-E90B731FF0F4}" presName="connTx" presStyleLbl="parChTrans1D2" presStyleIdx="4" presStyleCnt="7"/>
      <dgm:spPr/>
      <dgm:t>
        <a:bodyPr/>
        <a:lstStyle/>
        <a:p>
          <a:endParaRPr lang="en-US"/>
        </a:p>
      </dgm:t>
    </dgm:pt>
    <dgm:pt modelId="{02EA5F23-ACB4-460F-A1D6-28C5813F94CA}" type="pres">
      <dgm:prSet presAssocID="{A0E5D163-823F-4EB7-A974-8639FA53F1AE}" presName="root2" presStyleCnt="0"/>
      <dgm:spPr/>
    </dgm:pt>
    <dgm:pt modelId="{42D61C59-8415-4E78-A2CC-696EF3213CB7}" type="pres">
      <dgm:prSet presAssocID="{A0E5D163-823F-4EB7-A974-8639FA53F1AE}" presName="LevelTwoTextNode" presStyleLbl="node2" presStyleIdx="4" presStyleCnt="7" custScaleX="183188">
        <dgm:presLayoutVars>
          <dgm:chPref val="3"/>
        </dgm:presLayoutVars>
      </dgm:prSet>
      <dgm:spPr/>
      <dgm:t>
        <a:bodyPr/>
        <a:lstStyle/>
        <a:p>
          <a:endParaRPr lang="en-US"/>
        </a:p>
      </dgm:t>
    </dgm:pt>
    <dgm:pt modelId="{4D5A1A64-052A-4B82-B438-1CE50E7B9DDD}" type="pres">
      <dgm:prSet presAssocID="{A0E5D163-823F-4EB7-A974-8639FA53F1AE}" presName="level3hierChild" presStyleCnt="0"/>
      <dgm:spPr/>
    </dgm:pt>
    <dgm:pt modelId="{4BAC4599-5689-437F-90F2-D586D824B66C}" type="pres">
      <dgm:prSet presAssocID="{06BED08C-6348-42D4-AD94-D8D52B989DCF}" presName="conn2-1" presStyleLbl="parChTrans1D2" presStyleIdx="5" presStyleCnt="7"/>
      <dgm:spPr/>
      <dgm:t>
        <a:bodyPr/>
        <a:lstStyle/>
        <a:p>
          <a:endParaRPr lang="en-US"/>
        </a:p>
      </dgm:t>
    </dgm:pt>
    <dgm:pt modelId="{306D64F2-4C84-48E1-A409-2866D8738324}" type="pres">
      <dgm:prSet presAssocID="{06BED08C-6348-42D4-AD94-D8D52B989DCF}" presName="connTx" presStyleLbl="parChTrans1D2" presStyleIdx="5" presStyleCnt="7"/>
      <dgm:spPr/>
      <dgm:t>
        <a:bodyPr/>
        <a:lstStyle/>
        <a:p>
          <a:endParaRPr lang="en-US"/>
        </a:p>
      </dgm:t>
    </dgm:pt>
    <dgm:pt modelId="{F95CDC0B-1276-4756-985D-A337D52ECEA8}" type="pres">
      <dgm:prSet presAssocID="{98F641F5-43FC-4A7F-91B1-545C5E7DD563}" presName="root2" presStyleCnt="0"/>
      <dgm:spPr/>
    </dgm:pt>
    <dgm:pt modelId="{86B6F8FD-94AF-47EE-A573-412109D0A061}" type="pres">
      <dgm:prSet presAssocID="{98F641F5-43FC-4A7F-91B1-545C5E7DD563}" presName="LevelTwoTextNode" presStyleLbl="node2" presStyleIdx="5" presStyleCnt="7" custScaleX="183188">
        <dgm:presLayoutVars>
          <dgm:chPref val="3"/>
        </dgm:presLayoutVars>
      </dgm:prSet>
      <dgm:spPr/>
      <dgm:t>
        <a:bodyPr/>
        <a:lstStyle/>
        <a:p>
          <a:endParaRPr lang="en-US"/>
        </a:p>
      </dgm:t>
    </dgm:pt>
    <dgm:pt modelId="{3E0D6E4B-09BF-4222-8C28-376A9B26B17A}" type="pres">
      <dgm:prSet presAssocID="{98F641F5-43FC-4A7F-91B1-545C5E7DD563}" presName="level3hierChild" presStyleCnt="0"/>
      <dgm:spPr/>
    </dgm:pt>
    <dgm:pt modelId="{74114163-B4E1-492A-B948-61BB1E3023B2}" type="pres">
      <dgm:prSet presAssocID="{A6D27D9B-563E-4B23-AA07-2FD5245494B2}" presName="conn2-1" presStyleLbl="parChTrans1D2" presStyleIdx="6" presStyleCnt="7"/>
      <dgm:spPr/>
      <dgm:t>
        <a:bodyPr/>
        <a:lstStyle/>
        <a:p>
          <a:endParaRPr lang="en-US"/>
        </a:p>
      </dgm:t>
    </dgm:pt>
    <dgm:pt modelId="{7C7E430D-68D7-4EDE-AC27-89BFBE44E6D7}" type="pres">
      <dgm:prSet presAssocID="{A6D27D9B-563E-4B23-AA07-2FD5245494B2}" presName="connTx" presStyleLbl="parChTrans1D2" presStyleIdx="6" presStyleCnt="7"/>
      <dgm:spPr/>
      <dgm:t>
        <a:bodyPr/>
        <a:lstStyle/>
        <a:p>
          <a:endParaRPr lang="en-US"/>
        </a:p>
      </dgm:t>
    </dgm:pt>
    <dgm:pt modelId="{73B4E290-2265-4E2D-9A08-6E318366BF85}" type="pres">
      <dgm:prSet presAssocID="{B81D7114-4009-4981-9A51-5763C8737810}" presName="root2" presStyleCnt="0"/>
      <dgm:spPr/>
    </dgm:pt>
    <dgm:pt modelId="{0060CFB8-2A8A-4A1B-B7AA-F0317BA7B739}" type="pres">
      <dgm:prSet presAssocID="{B81D7114-4009-4981-9A51-5763C8737810}" presName="LevelTwoTextNode" presStyleLbl="node2" presStyleIdx="6" presStyleCnt="7" custScaleX="183188">
        <dgm:presLayoutVars>
          <dgm:chPref val="3"/>
        </dgm:presLayoutVars>
      </dgm:prSet>
      <dgm:spPr/>
      <dgm:t>
        <a:bodyPr/>
        <a:lstStyle/>
        <a:p>
          <a:endParaRPr lang="en-US"/>
        </a:p>
      </dgm:t>
    </dgm:pt>
    <dgm:pt modelId="{456D3CD5-F779-47AD-9A81-6FD6FE9F5B2F}" type="pres">
      <dgm:prSet presAssocID="{B81D7114-4009-4981-9A51-5763C8737810}" presName="level3hierChild" presStyleCnt="0"/>
      <dgm:spPr/>
    </dgm:pt>
  </dgm:ptLst>
  <dgm:cxnLst>
    <dgm:cxn modelId="{08917AFD-A714-4A5B-AF64-B3A4BA2BBA66}" type="presOf" srcId="{98F641F5-43FC-4A7F-91B1-545C5E7DD563}" destId="{86B6F8FD-94AF-47EE-A573-412109D0A061}" srcOrd="0" destOrd="0" presId="urn:microsoft.com/office/officeart/2008/layout/HorizontalMultiLevelHierarchy"/>
    <dgm:cxn modelId="{CEDEDDBB-1D2A-45B1-A3A9-2ADA843F3EB8}" srcId="{27F0A3CF-5B14-424A-9756-5E1F5AE39F84}" destId="{A0E5D163-823F-4EB7-A974-8639FA53F1AE}" srcOrd="4" destOrd="0" parTransId="{DFBE4F42-37DA-48B1-A71F-E90B731FF0F4}" sibTransId="{BEB3162B-DD54-463B-949D-ACA9C47C6D7F}"/>
    <dgm:cxn modelId="{96445356-D426-40E5-852B-5437C3AD0746}" type="presOf" srcId="{A0E5D163-823F-4EB7-A974-8639FA53F1AE}" destId="{42D61C59-8415-4E78-A2CC-696EF3213CB7}" srcOrd="0" destOrd="0" presId="urn:microsoft.com/office/officeart/2008/layout/HorizontalMultiLevelHierarchy"/>
    <dgm:cxn modelId="{3E3C8F25-3550-477D-9B90-F07F10EF85A2}" type="presOf" srcId="{D6BC36C3-C210-4A00-9247-EC06B7C445C6}" destId="{7273DBFA-A064-4CD0-8B35-089175BB930D}" srcOrd="0" destOrd="0" presId="urn:microsoft.com/office/officeart/2008/layout/HorizontalMultiLevelHierarchy"/>
    <dgm:cxn modelId="{8B4356B1-680C-46E0-9FE7-677DDA915187}" type="presOf" srcId="{5D034D43-3765-4458-B6D9-C01B4EF1CE9C}" destId="{6D7F8648-288A-4A1F-B54A-807646FA6E13}" srcOrd="0" destOrd="0" presId="urn:microsoft.com/office/officeart/2008/layout/HorizontalMultiLevelHierarchy"/>
    <dgm:cxn modelId="{F709E5F7-61B6-4691-815E-EE051131A205}" type="presOf" srcId="{A6D27D9B-563E-4B23-AA07-2FD5245494B2}" destId="{74114163-B4E1-492A-B948-61BB1E3023B2}" srcOrd="0" destOrd="0" presId="urn:microsoft.com/office/officeart/2008/layout/HorizontalMultiLevelHierarchy"/>
    <dgm:cxn modelId="{4E9AA6E3-D355-401C-A6BF-119CB8513E5A}" srcId="{B5169929-1A00-4B39-BAB7-B500300888FC}" destId="{27F0A3CF-5B14-424A-9756-5E1F5AE39F84}" srcOrd="0" destOrd="0" parTransId="{C499392C-CCD8-4667-ABC7-27F285F4D7CD}" sibTransId="{9EE6FBBB-E592-4881-BC26-A964F93FED14}"/>
    <dgm:cxn modelId="{7900B103-A435-41DC-BBE9-8084DF8D33EC}" type="presOf" srcId="{B81D7114-4009-4981-9A51-5763C8737810}" destId="{0060CFB8-2A8A-4A1B-B7AA-F0317BA7B739}" srcOrd="0" destOrd="0" presId="urn:microsoft.com/office/officeart/2008/layout/HorizontalMultiLevelHierarchy"/>
    <dgm:cxn modelId="{CD374B58-0DAF-4506-9FB7-EE1037793173}" type="presOf" srcId="{DFBE4F42-37DA-48B1-A71F-E90B731FF0F4}" destId="{E20EDDB1-67FA-4D7D-9539-9F9A64C6DD66}" srcOrd="0" destOrd="0" presId="urn:microsoft.com/office/officeart/2008/layout/HorizontalMultiLevelHierarchy"/>
    <dgm:cxn modelId="{D5460841-2773-499B-954B-032563B960E2}" srcId="{27F0A3CF-5B14-424A-9756-5E1F5AE39F84}" destId="{5949EB21-4911-4926-8458-9EEBA62DC847}" srcOrd="1" destOrd="0" parTransId="{DE51D134-8779-4301-88E6-D2DB7E3DA2B0}" sibTransId="{8317971A-2589-4C00-BBB7-6A1EE6FEA2D8}"/>
    <dgm:cxn modelId="{52E189A3-B253-43A8-B623-F5746A9DF72F}" type="presOf" srcId="{DFBE4F42-37DA-48B1-A71F-E90B731FF0F4}" destId="{379F408F-4D82-4738-A54E-47C405F251E4}" srcOrd="1" destOrd="0" presId="urn:microsoft.com/office/officeart/2008/layout/HorizontalMultiLevelHierarchy"/>
    <dgm:cxn modelId="{10F4CA64-C138-4FD2-BC9C-38223871F00B}" type="presOf" srcId="{77F292DC-768C-46DC-A5A2-2814249D4427}" destId="{6B7C93FC-AC31-42CB-8D37-AAC8C06B8586}" srcOrd="1" destOrd="0" presId="urn:microsoft.com/office/officeart/2008/layout/HorizontalMultiLevelHierarchy"/>
    <dgm:cxn modelId="{DA305433-3FC2-43BA-A04A-E323652EA15F}" srcId="{27F0A3CF-5B14-424A-9756-5E1F5AE39F84}" destId="{B81D7114-4009-4981-9A51-5763C8737810}" srcOrd="6" destOrd="0" parTransId="{A6D27D9B-563E-4B23-AA07-2FD5245494B2}" sibTransId="{0E4AB4C3-DBBE-4007-A8B5-2BFA2173F09F}"/>
    <dgm:cxn modelId="{FD2A0356-C497-4AD4-8A60-D4855A4C1C0F}" type="presOf" srcId="{DE51D134-8779-4301-88E6-D2DB7E3DA2B0}" destId="{35252E8D-499F-40C3-9DF8-944FDD4B4038}" srcOrd="1" destOrd="0" presId="urn:microsoft.com/office/officeart/2008/layout/HorizontalMultiLevelHierarchy"/>
    <dgm:cxn modelId="{A1F41535-11EB-417C-BE97-9902CCFE5F8F}" type="presOf" srcId="{A6D27D9B-563E-4B23-AA07-2FD5245494B2}" destId="{7C7E430D-68D7-4EDE-AC27-89BFBE44E6D7}" srcOrd="1" destOrd="0" presId="urn:microsoft.com/office/officeart/2008/layout/HorizontalMultiLevelHierarchy"/>
    <dgm:cxn modelId="{7AFB9489-8721-418B-821E-901FC5819AB3}" type="presOf" srcId="{D14EEE02-1E0C-472A-AE60-766A94DFBC14}" destId="{31B24B2D-92AE-440C-A1A6-5F475784AD35}" srcOrd="0" destOrd="0" presId="urn:microsoft.com/office/officeart/2008/layout/HorizontalMultiLevelHierarchy"/>
    <dgm:cxn modelId="{C561B666-7D7A-4CFF-A534-76A7B1AFDBA8}" srcId="{27F0A3CF-5B14-424A-9756-5E1F5AE39F84}" destId="{4951533E-B55E-4DDB-A2A1-0DD1A410B39D}" srcOrd="0" destOrd="0" parTransId="{77F292DC-768C-46DC-A5A2-2814249D4427}" sibTransId="{AEAE29A3-FF9F-4497-962E-AEF9F1A7EAC9}"/>
    <dgm:cxn modelId="{EB50B5D5-FAE6-4F48-A7BF-0B4147406890}" type="presOf" srcId="{DE51D134-8779-4301-88E6-D2DB7E3DA2B0}" destId="{6BE7391D-3772-45C7-BB03-B5B214683C6E}" srcOrd="0" destOrd="0" presId="urn:microsoft.com/office/officeart/2008/layout/HorizontalMultiLevelHierarchy"/>
    <dgm:cxn modelId="{74DBD207-88C1-4532-93B4-A9FBE038EACD}" type="presOf" srcId="{D58D50F6-D6AB-466F-85E4-B320AD3F42A8}" destId="{A41A1603-939C-4827-9FCF-316C0B1C80C5}" srcOrd="1" destOrd="0" presId="urn:microsoft.com/office/officeart/2008/layout/HorizontalMultiLevelHierarchy"/>
    <dgm:cxn modelId="{29073390-1CA2-479D-8643-76DAFB6107F1}" type="presOf" srcId="{5949EB21-4911-4926-8458-9EEBA62DC847}" destId="{57F0B218-B8AE-4220-9430-48E42516228E}" srcOrd="0" destOrd="0" presId="urn:microsoft.com/office/officeart/2008/layout/HorizontalMultiLevelHierarchy"/>
    <dgm:cxn modelId="{03B3BB6C-FFE9-44B6-9C93-8E803D7C28D0}" type="presOf" srcId="{06BED08C-6348-42D4-AD94-D8D52B989DCF}" destId="{4BAC4599-5689-437F-90F2-D586D824B66C}" srcOrd="0" destOrd="0" presId="urn:microsoft.com/office/officeart/2008/layout/HorizontalMultiLevelHierarchy"/>
    <dgm:cxn modelId="{CC515B48-77B5-4D76-AA99-6C6B24B80A11}" srcId="{27F0A3CF-5B14-424A-9756-5E1F5AE39F84}" destId="{D6BC36C3-C210-4A00-9247-EC06B7C445C6}" srcOrd="2" destOrd="0" parTransId="{D14EEE02-1E0C-472A-AE60-766A94DFBC14}" sibTransId="{7291E221-0BAB-4182-9161-51E79B6002CD}"/>
    <dgm:cxn modelId="{3F778B27-C081-46B6-BA0F-3B531FC2E99F}" type="presOf" srcId="{4951533E-B55E-4DDB-A2A1-0DD1A410B39D}" destId="{B73CF9B0-EB3F-4577-8369-54F3E07425DB}" srcOrd="0" destOrd="0" presId="urn:microsoft.com/office/officeart/2008/layout/HorizontalMultiLevelHierarchy"/>
    <dgm:cxn modelId="{DB34F0E8-7771-41E8-B188-7744CE3A86D9}" type="presOf" srcId="{B5169929-1A00-4B39-BAB7-B500300888FC}" destId="{62AF9A13-65A2-4B89-B474-136A27FEBFF4}" srcOrd="0" destOrd="0" presId="urn:microsoft.com/office/officeart/2008/layout/HorizontalMultiLevelHierarchy"/>
    <dgm:cxn modelId="{D67BDE55-4492-4F91-8DBD-3C534EDF7BB9}" type="presOf" srcId="{D14EEE02-1E0C-472A-AE60-766A94DFBC14}" destId="{CAEB46D4-E49D-409F-B7A0-0E1F95B7EAE8}" srcOrd="1" destOrd="0" presId="urn:microsoft.com/office/officeart/2008/layout/HorizontalMultiLevelHierarchy"/>
    <dgm:cxn modelId="{32E03D97-96E3-4DD7-9C7D-F279B56AB2CD}" srcId="{27F0A3CF-5B14-424A-9756-5E1F5AE39F84}" destId="{5D034D43-3765-4458-B6D9-C01B4EF1CE9C}" srcOrd="3" destOrd="0" parTransId="{D58D50F6-D6AB-466F-85E4-B320AD3F42A8}" sibTransId="{B6E60E56-7A91-4CB5-A6E6-7AFF437EEB83}"/>
    <dgm:cxn modelId="{325B7936-EB04-4B28-8DED-A2BFCE252A6B}" type="presOf" srcId="{06BED08C-6348-42D4-AD94-D8D52B989DCF}" destId="{306D64F2-4C84-48E1-A409-2866D8738324}" srcOrd="1" destOrd="0" presId="urn:microsoft.com/office/officeart/2008/layout/HorizontalMultiLevelHierarchy"/>
    <dgm:cxn modelId="{A898B26B-9AB3-4153-A628-E3E2F20D1824}" type="presOf" srcId="{D58D50F6-D6AB-466F-85E4-B320AD3F42A8}" destId="{4014ECEF-0888-4009-892D-AB08DF214F2C}" srcOrd="0" destOrd="0" presId="urn:microsoft.com/office/officeart/2008/layout/HorizontalMultiLevelHierarchy"/>
    <dgm:cxn modelId="{0DE76E73-D0DD-4E1C-AFAC-BDBD79BAA55B}" srcId="{27F0A3CF-5B14-424A-9756-5E1F5AE39F84}" destId="{98F641F5-43FC-4A7F-91B1-545C5E7DD563}" srcOrd="5" destOrd="0" parTransId="{06BED08C-6348-42D4-AD94-D8D52B989DCF}" sibTransId="{B846EDF0-E76C-4AEB-A3D6-6B60AD2CAC87}"/>
    <dgm:cxn modelId="{8ACBA049-CD24-4F06-87A4-A2FAEA5BB835}" type="presOf" srcId="{27F0A3CF-5B14-424A-9756-5E1F5AE39F84}" destId="{59935916-D8C6-4C4E-B14F-48A57B6B9F68}" srcOrd="0" destOrd="0" presId="urn:microsoft.com/office/officeart/2008/layout/HorizontalMultiLevelHierarchy"/>
    <dgm:cxn modelId="{51EDDE22-961D-41EB-A8EC-0B77DE792D49}" type="presOf" srcId="{77F292DC-768C-46DC-A5A2-2814249D4427}" destId="{D06C129D-FFB9-48A9-9033-F70ED61AAC72}" srcOrd="0" destOrd="0" presId="urn:microsoft.com/office/officeart/2008/layout/HorizontalMultiLevelHierarchy"/>
    <dgm:cxn modelId="{674BF87E-8CDE-4466-8418-F0680F6FCFE7}" type="presParOf" srcId="{62AF9A13-65A2-4B89-B474-136A27FEBFF4}" destId="{522EACD8-845C-4505-99D3-C608B1CCECD7}" srcOrd="0" destOrd="0" presId="urn:microsoft.com/office/officeart/2008/layout/HorizontalMultiLevelHierarchy"/>
    <dgm:cxn modelId="{94A2A3E5-1B9D-431B-AACA-FAF2481A9379}" type="presParOf" srcId="{522EACD8-845C-4505-99D3-C608B1CCECD7}" destId="{59935916-D8C6-4C4E-B14F-48A57B6B9F68}" srcOrd="0" destOrd="0" presId="urn:microsoft.com/office/officeart/2008/layout/HorizontalMultiLevelHierarchy"/>
    <dgm:cxn modelId="{72A8C9EA-8BE7-4A22-A443-BDD0209F8ED2}" type="presParOf" srcId="{522EACD8-845C-4505-99D3-C608B1CCECD7}" destId="{CA3EF3A2-1DC4-4BDB-B04F-4D24F2890560}" srcOrd="1" destOrd="0" presId="urn:microsoft.com/office/officeart/2008/layout/HorizontalMultiLevelHierarchy"/>
    <dgm:cxn modelId="{68BF7589-1910-4661-AC29-50CE56B72E2C}" type="presParOf" srcId="{CA3EF3A2-1DC4-4BDB-B04F-4D24F2890560}" destId="{D06C129D-FFB9-48A9-9033-F70ED61AAC72}" srcOrd="0" destOrd="0" presId="urn:microsoft.com/office/officeart/2008/layout/HorizontalMultiLevelHierarchy"/>
    <dgm:cxn modelId="{CE0AD8F4-E8F6-42D5-90F0-61AF12BAFC7D}" type="presParOf" srcId="{D06C129D-FFB9-48A9-9033-F70ED61AAC72}" destId="{6B7C93FC-AC31-42CB-8D37-AAC8C06B8586}" srcOrd="0" destOrd="0" presId="urn:microsoft.com/office/officeart/2008/layout/HorizontalMultiLevelHierarchy"/>
    <dgm:cxn modelId="{1DD6F2E0-975C-4C7A-9F3C-9139E0CD932B}" type="presParOf" srcId="{CA3EF3A2-1DC4-4BDB-B04F-4D24F2890560}" destId="{62C357A9-C3C9-4EEB-907D-E3D082F6DCFE}" srcOrd="1" destOrd="0" presId="urn:microsoft.com/office/officeart/2008/layout/HorizontalMultiLevelHierarchy"/>
    <dgm:cxn modelId="{556FDD79-09D7-4F44-8021-5A8C22C78A89}" type="presParOf" srcId="{62C357A9-C3C9-4EEB-907D-E3D082F6DCFE}" destId="{B73CF9B0-EB3F-4577-8369-54F3E07425DB}" srcOrd="0" destOrd="0" presId="urn:microsoft.com/office/officeart/2008/layout/HorizontalMultiLevelHierarchy"/>
    <dgm:cxn modelId="{B686E056-3EA9-41E4-9211-B295BBFDE71C}" type="presParOf" srcId="{62C357A9-C3C9-4EEB-907D-E3D082F6DCFE}" destId="{6AEF0428-383B-403D-A5CA-DEFA57A41D68}" srcOrd="1" destOrd="0" presId="urn:microsoft.com/office/officeart/2008/layout/HorizontalMultiLevelHierarchy"/>
    <dgm:cxn modelId="{4722D869-54C6-42A5-BA27-85C0879C4B16}" type="presParOf" srcId="{CA3EF3A2-1DC4-4BDB-B04F-4D24F2890560}" destId="{6BE7391D-3772-45C7-BB03-B5B214683C6E}" srcOrd="2" destOrd="0" presId="urn:microsoft.com/office/officeart/2008/layout/HorizontalMultiLevelHierarchy"/>
    <dgm:cxn modelId="{5FFC8F96-FA3D-4BAC-A7F9-177ABFECDD06}" type="presParOf" srcId="{6BE7391D-3772-45C7-BB03-B5B214683C6E}" destId="{35252E8D-499F-40C3-9DF8-944FDD4B4038}" srcOrd="0" destOrd="0" presId="urn:microsoft.com/office/officeart/2008/layout/HorizontalMultiLevelHierarchy"/>
    <dgm:cxn modelId="{3C96CD85-3CD9-45D2-9FAC-7A7CD006D69C}" type="presParOf" srcId="{CA3EF3A2-1DC4-4BDB-B04F-4D24F2890560}" destId="{3F801B38-308E-4676-8B59-C5383BD39DF0}" srcOrd="3" destOrd="0" presId="urn:microsoft.com/office/officeart/2008/layout/HorizontalMultiLevelHierarchy"/>
    <dgm:cxn modelId="{78E5B7A8-72A7-4CC5-A098-8E997007A447}" type="presParOf" srcId="{3F801B38-308E-4676-8B59-C5383BD39DF0}" destId="{57F0B218-B8AE-4220-9430-48E42516228E}" srcOrd="0" destOrd="0" presId="urn:microsoft.com/office/officeart/2008/layout/HorizontalMultiLevelHierarchy"/>
    <dgm:cxn modelId="{57A00D1C-3FEE-4670-93C8-9CB00ADC92C0}" type="presParOf" srcId="{3F801B38-308E-4676-8B59-C5383BD39DF0}" destId="{2FB9D030-40A9-492A-AA53-F0EC50F4389C}" srcOrd="1" destOrd="0" presId="urn:microsoft.com/office/officeart/2008/layout/HorizontalMultiLevelHierarchy"/>
    <dgm:cxn modelId="{E1458E52-F557-4174-9917-76A292FDC4BE}" type="presParOf" srcId="{CA3EF3A2-1DC4-4BDB-B04F-4D24F2890560}" destId="{31B24B2D-92AE-440C-A1A6-5F475784AD35}" srcOrd="4" destOrd="0" presId="urn:microsoft.com/office/officeart/2008/layout/HorizontalMultiLevelHierarchy"/>
    <dgm:cxn modelId="{4E7E23C0-497D-4508-A814-BFD3BB820CB3}" type="presParOf" srcId="{31B24B2D-92AE-440C-A1A6-5F475784AD35}" destId="{CAEB46D4-E49D-409F-B7A0-0E1F95B7EAE8}" srcOrd="0" destOrd="0" presId="urn:microsoft.com/office/officeart/2008/layout/HorizontalMultiLevelHierarchy"/>
    <dgm:cxn modelId="{45B95CC8-E58A-490C-8F18-3C9E8EAB8B3A}" type="presParOf" srcId="{CA3EF3A2-1DC4-4BDB-B04F-4D24F2890560}" destId="{2903C718-9D6E-46DE-B199-F62A164DA655}" srcOrd="5" destOrd="0" presId="urn:microsoft.com/office/officeart/2008/layout/HorizontalMultiLevelHierarchy"/>
    <dgm:cxn modelId="{F10A0546-A7C5-41A5-A17A-982E2415A112}" type="presParOf" srcId="{2903C718-9D6E-46DE-B199-F62A164DA655}" destId="{7273DBFA-A064-4CD0-8B35-089175BB930D}" srcOrd="0" destOrd="0" presId="urn:microsoft.com/office/officeart/2008/layout/HorizontalMultiLevelHierarchy"/>
    <dgm:cxn modelId="{6115D040-E413-4C40-A2D7-44511BFAE1E4}" type="presParOf" srcId="{2903C718-9D6E-46DE-B199-F62A164DA655}" destId="{98C9F45B-CEA0-4652-9DBE-ECC32105B2AC}" srcOrd="1" destOrd="0" presId="urn:microsoft.com/office/officeart/2008/layout/HorizontalMultiLevelHierarchy"/>
    <dgm:cxn modelId="{1AAEF572-ACA1-4340-9C54-01B4C0E1A0B9}" type="presParOf" srcId="{CA3EF3A2-1DC4-4BDB-B04F-4D24F2890560}" destId="{4014ECEF-0888-4009-892D-AB08DF214F2C}" srcOrd="6" destOrd="0" presId="urn:microsoft.com/office/officeart/2008/layout/HorizontalMultiLevelHierarchy"/>
    <dgm:cxn modelId="{8F7009F0-3C37-499A-9DCD-EF3883A1C3E7}" type="presParOf" srcId="{4014ECEF-0888-4009-892D-AB08DF214F2C}" destId="{A41A1603-939C-4827-9FCF-316C0B1C80C5}" srcOrd="0" destOrd="0" presId="urn:microsoft.com/office/officeart/2008/layout/HorizontalMultiLevelHierarchy"/>
    <dgm:cxn modelId="{CBA35821-7883-46FC-B2F2-36BB93B3607F}" type="presParOf" srcId="{CA3EF3A2-1DC4-4BDB-B04F-4D24F2890560}" destId="{7437248C-8024-4AE1-97C7-61D9E3CEE9D1}" srcOrd="7" destOrd="0" presId="urn:microsoft.com/office/officeart/2008/layout/HorizontalMultiLevelHierarchy"/>
    <dgm:cxn modelId="{EC260494-1D37-4E59-B840-46C156BD0037}" type="presParOf" srcId="{7437248C-8024-4AE1-97C7-61D9E3CEE9D1}" destId="{6D7F8648-288A-4A1F-B54A-807646FA6E13}" srcOrd="0" destOrd="0" presId="urn:microsoft.com/office/officeart/2008/layout/HorizontalMultiLevelHierarchy"/>
    <dgm:cxn modelId="{28C72C84-7C1C-41AC-B83A-3108FDDC299C}" type="presParOf" srcId="{7437248C-8024-4AE1-97C7-61D9E3CEE9D1}" destId="{8EA85A96-18C3-432C-8347-38A97D9F76BA}" srcOrd="1" destOrd="0" presId="urn:microsoft.com/office/officeart/2008/layout/HorizontalMultiLevelHierarchy"/>
    <dgm:cxn modelId="{646F0C40-8F1C-4E56-AF61-BC83BB262F12}" type="presParOf" srcId="{CA3EF3A2-1DC4-4BDB-B04F-4D24F2890560}" destId="{E20EDDB1-67FA-4D7D-9539-9F9A64C6DD66}" srcOrd="8" destOrd="0" presId="urn:microsoft.com/office/officeart/2008/layout/HorizontalMultiLevelHierarchy"/>
    <dgm:cxn modelId="{8A8EB2C6-B48D-489D-B8DD-5EABF67D9BE1}" type="presParOf" srcId="{E20EDDB1-67FA-4D7D-9539-9F9A64C6DD66}" destId="{379F408F-4D82-4738-A54E-47C405F251E4}" srcOrd="0" destOrd="0" presId="urn:microsoft.com/office/officeart/2008/layout/HorizontalMultiLevelHierarchy"/>
    <dgm:cxn modelId="{BE7A3239-C444-48E8-8EA9-68E364E1A27E}" type="presParOf" srcId="{CA3EF3A2-1DC4-4BDB-B04F-4D24F2890560}" destId="{02EA5F23-ACB4-460F-A1D6-28C5813F94CA}" srcOrd="9" destOrd="0" presId="urn:microsoft.com/office/officeart/2008/layout/HorizontalMultiLevelHierarchy"/>
    <dgm:cxn modelId="{15C09A17-7D4A-454E-8AFC-D73B23C6BEE7}" type="presParOf" srcId="{02EA5F23-ACB4-460F-A1D6-28C5813F94CA}" destId="{42D61C59-8415-4E78-A2CC-696EF3213CB7}" srcOrd="0" destOrd="0" presId="urn:microsoft.com/office/officeart/2008/layout/HorizontalMultiLevelHierarchy"/>
    <dgm:cxn modelId="{23836081-D33E-43EB-9CA2-58FED0D22662}" type="presParOf" srcId="{02EA5F23-ACB4-460F-A1D6-28C5813F94CA}" destId="{4D5A1A64-052A-4B82-B438-1CE50E7B9DDD}" srcOrd="1" destOrd="0" presId="urn:microsoft.com/office/officeart/2008/layout/HorizontalMultiLevelHierarchy"/>
    <dgm:cxn modelId="{7881A076-F630-48BA-B36C-D73F70893770}" type="presParOf" srcId="{CA3EF3A2-1DC4-4BDB-B04F-4D24F2890560}" destId="{4BAC4599-5689-437F-90F2-D586D824B66C}" srcOrd="10" destOrd="0" presId="urn:microsoft.com/office/officeart/2008/layout/HorizontalMultiLevelHierarchy"/>
    <dgm:cxn modelId="{16BAA4DD-A7E8-42A1-B851-702AEE18EFBC}" type="presParOf" srcId="{4BAC4599-5689-437F-90F2-D586D824B66C}" destId="{306D64F2-4C84-48E1-A409-2866D8738324}" srcOrd="0" destOrd="0" presId="urn:microsoft.com/office/officeart/2008/layout/HorizontalMultiLevelHierarchy"/>
    <dgm:cxn modelId="{3191AEEB-0282-4AF3-853E-15A296C6F169}" type="presParOf" srcId="{CA3EF3A2-1DC4-4BDB-B04F-4D24F2890560}" destId="{F95CDC0B-1276-4756-985D-A337D52ECEA8}" srcOrd="11" destOrd="0" presId="urn:microsoft.com/office/officeart/2008/layout/HorizontalMultiLevelHierarchy"/>
    <dgm:cxn modelId="{EF95FB5A-EDB1-41D3-ABA6-C4439CB02F54}" type="presParOf" srcId="{F95CDC0B-1276-4756-985D-A337D52ECEA8}" destId="{86B6F8FD-94AF-47EE-A573-412109D0A061}" srcOrd="0" destOrd="0" presId="urn:microsoft.com/office/officeart/2008/layout/HorizontalMultiLevelHierarchy"/>
    <dgm:cxn modelId="{AADA98D9-7720-42FA-9AE9-D85DF7968CE1}" type="presParOf" srcId="{F95CDC0B-1276-4756-985D-A337D52ECEA8}" destId="{3E0D6E4B-09BF-4222-8C28-376A9B26B17A}" srcOrd="1" destOrd="0" presId="urn:microsoft.com/office/officeart/2008/layout/HorizontalMultiLevelHierarchy"/>
    <dgm:cxn modelId="{B526D2F8-60EF-4BE9-ABA2-7F1399755E6D}" type="presParOf" srcId="{CA3EF3A2-1DC4-4BDB-B04F-4D24F2890560}" destId="{74114163-B4E1-492A-B948-61BB1E3023B2}" srcOrd="12" destOrd="0" presId="urn:microsoft.com/office/officeart/2008/layout/HorizontalMultiLevelHierarchy"/>
    <dgm:cxn modelId="{092BABCE-0E6F-4864-986A-A440E22C7677}" type="presParOf" srcId="{74114163-B4E1-492A-B948-61BB1E3023B2}" destId="{7C7E430D-68D7-4EDE-AC27-89BFBE44E6D7}" srcOrd="0" destOrd="0" presId="urn:microsoft.com/office/officeart/2008/layout/HorizontalMultiLevelHierarchy"/>
    <dgm:cxn modelId="{6C7463CA-747D-428E-9A3C-31C733FD6C78}" type="presParOf" srcId="{CA3EF3A2-1DC4-4BDB-B04F-4D24F2890560}" destId="{73B4E290-2265-4E2D-9A08-6E318366BF85}" srcOrd="13" destOrd="0" presId="urn:microsoft.com/office/officeart/2008/layout/HorizontalMultiLevelHierarchy"/>
    <dgm:cxn modelId="{CD8FAD67-82E0-4782-A75A-CAEF023B99DC}" type="presParOf" srcId="{73B4E290-2265-4E2D-9A08-6E318366BF85}" destId="{0060CFB8-2A8A-4A1B-B7AA-F0317BA7B739}" srcOrd="0" destOrd="0" presId="urn:microsoft.com/office/officeart/2008/layout/HorizontalMultiLevelHierarchy"/>
    <dgm:cxn modelId="{5C9CAC26-7870-486C-AF79-2E2D1F66F48F}" type="presParOf" srcId="{73B4E290-2265-4E2D-9A08-6E318366BF85}" destId="{456D3CD5-F779-47AD-9A81-6FD6FE9F5B2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14163-B4E1-492A-B948-61BB1E3023B2}">
      <dsp:nvSpPr>
        <dsp:cNvPr id="0" name=""/>
        <dsp:cNvSpPr/>
      </dsp:nvSpPr>
      <dsp:spPr>
        <a:xfrm>
          <a:off x="1317243" y="2836924"/>
          <a:ext cx="437421" cy="2500504"/>
        </a:xfrm>
        <a:custGeom>
          <a:avLst/>
          <a:gdLst/>
          <a:ahLst/>
          <a:cxnLst/>
          <a:rect l="0" t="0" r="0" b="0"/>
          <a:pathLst>
            <a:path>
              <a:moveTo>
                <a:pt x="0" y="0"/>
              </a:moveTo>
              <a:lnTo>
                <a:pt x="218710" y="0"/>
              </a:lnTo>
              <a:lnTo>
                <a:pt x="218710" y="2500504"/>
              </a:lnTo>
              <a:lnTo>
                <a:pt x="437421" y="2500504"/>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472491" y="4023714"/>
        <a:ext cx="126923" cy="126923"/>
      </dsp:txXfrm>
    </dsp:sp>
    <dsp:sp modelId="{4BAC4599-5689-437F-90F2-D586D824B66C}">
      <dsp:nvSpPr>
        <dsp:cNvPr id="0" name=""/>
        <dsp:cNvSpPr/>
      </dsp:nvSpPr>
      <dsp:spPr>
        <a:xfrm>
          <a:off x="1317243" y="2836924"/>
          <a:ext cx="437421" cy="1667002"/>
        </a:xfrm>
        <a:custGeom>
          <a:avLst/>
          <a:gdLst/>
          <a:ahLst/>
          <a:cxnLst/>
          <a:rect l="0" t="0" r="0" b="0"/>
          <a:pathLst>
            <a:path>
              <a:moveTo>
                <a:pt x="0" y="0"/>
              </a:moveTo>
              <a:lnTo>
                <a:pt x="218710" y="0"/>
              </a:lnTo>
              <a:lnTo>
                <a:pt x="218710" y="1667002"/>
              </a:lnTo>
              <a:lnTo>
                <a:pt x="437421" y="1667002"/>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492867" y="3627340"/>
        <a:ext cx="86171" cy="86171"/>
      </dsp:txXfrm>
    </dsp:sp>
    <dsp:sp modelId="{E20EDDB1-67FA-4D7D-9539-9F9A64C6DD66}">
      <dsp:nvSpPr>
        <dsp:cNvPr id="0" name=""/>
        <dsp:cNvSpPr/>
      </dsp:nvSpPr>
      <dsp:spPr>
        <a:xfrm>
          <a:off x="1317243" y="2836924"/>
          <a:ext cx="437421" cy="833501"/>
        </a:xfrm>
        <a:custGeom>
          <a:avLst/>
          <a:gdLst/>
          <a:ahLst/>
          <a:cxnLst/>
          <a:rect l="0" t="0" r="0" b="0"/>
          <a:pathLst>
            <a:path>
              <a:moveTo>
                <a:pt x="0" y="0"/>
              </a:moveTo>
              <a:lnTo>
                <a:pt x="218710" y="0"/>
              </a:lnTo>
              <a:lnTo>
                <a:pt x="218710" y="833501"/>
              </a:lnTo>
              <a:lnTo>
                <a:pt x="437421" y="833501"/>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512421" y="3230142"/>
        <a:ext cx="47065" cy="47065"/>
      </dsp:txXfrm>
    </dsp:sp>
    <dsp:sp modelId="{4014ECEF-0888-4009-892D-AB08DF214F2C}">
      <dsp:nvSpPr>
        <dsp:cNvPr id="0" name=""/>
        <dsp:cNvSpPr/>
      </dsp:nvSpPr>
      <dsp:spPr>
        <a:xfrm>
          <a:off x="1317243" y="2791204"/>
          <a:ext cx="437421" cy="91440"/>
        </a:xfrm>
        <a:custGeom>
          <a:avLst/>
          <a:gdLst/>
          <a:ahLst/>
          <a:cxnLst/>
          <a:rect l="0" t="0" r="0" b="0"/>
          <a:pathLst>
            <a:path>
              <a:moveTo>
                <a:pt x="0" y="45720"/>
              </a:moveTo>
              <a:lnTo>
                <a:pt x="437421" y="4572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525018" y="2825988"/>
        <a:ext cx="21871" cy="21871"/>
      </dsp:txXfrm>
    </dsp:sp>
    <dsp:sp modelId="{31B24B2D-92AE-440C-A1A6-5F475784AD35}">
      <dsp:nvSpPr>
        <dsp:cNvPr id="0" name=""/>
        <dsp:cNvSpPr/>
      </dsp:nvSpPr>
      <dsp:spPr>
        <a:xfrm>
          <a:off x="1317243" y="2003423"/>
          <a:ext cx="437421" cy="833501"/>
        </a:xfrm>
        <a:custGeom>
          <a:avLst/>
          <a:gdLst/>
          <a:ahLst/>
          <a:cxnLst/>
          <a:rect l="0" t="0" r="0" b="0"/>
          <a:pathLst>
            <a:path>
              <a:moveTo>
                <a:pt x="0" y="833501"/>
              </a:moveTo>
              <a:lnTo>
                <a:pt x="218710" y="833501"/>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512421" y="2396641"/>
        <a:ext cx="47065" cy="47065"/>
      </dsp:txXfrm>
    </dsp:sp>
    <dsp:sp modelId="{6BE7391D-3772-45C7-BB03-B5B214683C6E}">
      <dsp:nvSpPr>
        <dsp:cNvPr id="0" name=""/>
        <dsp:cNvSpPr/>
      </dsp:nvSpPr>
      <dsp:spPr>
        <a:xfrm>
          <a:off x="1317243" y="1169921"/>
          <a:ext cx="437421" cy="1667002"/>
        </a:xfrm>
        <a:custGeom>
          <a:avLst/>
          <a:gdLst/>
          <a:ahLst/>
          <a:cxnLst/>
          <a:rect l="0" t="0" r="0" b="0"/>
          <a:pathLst>
            <a:path>
              <a:moveTo>
                <a:pt x="0" y="1667002"/>
              </a:moveTo>
              <a:lnTo>
                <a:pt x="218710" y="1667002"/>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492867" y="1960337"/>
        <a:ext cx="86171" cy="86171"/>
      </dsp:txXfrm>
    </dsp:sp>
    <dsp:sp modelId="{D06C129D-FFB9-48A9-9033-F70ED61AAC72}">
      <dsp:nvSpPr>
        <dsp:cNvPr id="0" name=""/>
        <dsp:cNvSpPr/>
      </dsp:nvSpPr>
      <dsp:spPr>
        <a:xfrm>
          <a:off x="1317243" y="336420"/>
          <a:ext cx="437421" cy="2500504"/>
        </a:xfrm>
        <a:custGeom>
          <a:avLst/>
          <a:gdLst/>
          <a:ahLst/>
          <a:cxnLst/>
          <a:rect l="0" t="0" r="0" b="0"/>
          <a:pathLst>
            <a:path>
              <a:moveTo>
                <a:pt x="0" y="2500504"/>
              </a:moveTo>
              <a:lnTo>
                <a:pt x="218710" y="2500504"/>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472491" y="1523210"/>
        <a:ext cx="126923" cy="126923"/>
      </dsp:txXfrm>
    </dsp:sp>
    <dsp:sp modelId="{59935916-D8C6-4C4E-B14F-48A57B6B9F68}">
      <dsp:nvSpPr>
        <dsp:cNvPr id="0" name=""/>
        <dsp:cNvSpPr/>
      </dsp:nvSpPr>
      <dsp:spPr>
        <a:xfrm rot="16200000">
          <a:off x="-1604177" y="2460438"/>
          <a:ext cx="5089868" cy="752971"/>
        </a:xfrm>
        <a:prstGeom prst="rect">
          <a:avLst/>
        </a:prstGeom>
        <a:solidFill>
          <a:schemeClr val="tx2"/>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solidFill>
                <a:schemeClr val="bg1"/>
              </a:solidFill>
            </a:rPr>
            <a:t>Commissioner’s Office</a:t>
          </a:r>
          <a:endParaRPr lang="en-US" sz="2000" i="1" kern="1200" dirty="0">
            <a:solidFill>
              <a:schemeClr val="bg1"/>
            </a:solidFill>
          </a:endParaRPr>
        </a:p>
      </dsp:txBody>
      <dsp:txXfrm>
        <a:off x="-1604177" y="2460438"/>
        <a:ext cx="5089868" cy="752971"/>
      </dsp:txXfrm>
    </dsp:sp>
    <dsp:sp modelId="{B73CF9B0-EB3F-4577-8369-54F3E07425DB}">
      <dsp:nvSpPr>
        <dsp:cNvPr id="0" name=""/>
        <dsp:cNvSpPr/>
      </dsp:nvSpPr>
      <dsp:spPr>
        <a:xfrm>
          <a:off x="1754664" y="3019"/>
          <a:ext cx="4006519" cy="666801"/>
        </a:xfrm>
        <a:prstGeom prst="rect">
          <a:avLst/>
        </a:prstGeom>
        <a:solidFill>
          <a:schemeClr val="accent1"/>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solidFill>
                <a:schemeClr val="bg1"/>
              </a:solidFill>
            </a:rPr>
            <a:t>Maternal and Child Health</a:t>
          </a:r>
        </a:p>
      </dsp:txBody>
      <dsp:txXfrm>
        <a:off x="1754664" y="3019"/>
        <a:ext cx="4006519" cy="666801"/>
      </dsp:txXfrm>
    </dsp:sp>
    <dsp:sp modelId="{57F0B218-B8AE-4220-9430-48E42516228E}">
      <dsp:nvSpPr>
        <dsp:cNvPr id="0" name=""/>
        <dsp:cNvSpPr/>
      </dsp:nvSpPr>
      <dsp:spPr>
        <a:xfrm>
          <a:off x="1754664" y="836520"/>
          <a:ext cx="4006519" cy="666801"/>
        </a:xfrm>
        <a:prstGeom prst="rect">
          <a:avLst/>
        </a:prstGeom>
        <a:solidFill>
          <a:schemeClr val="accent6"/>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solidFill>
                <a:schemeClr val="bg1"/>
              </a:solidFill>
            </a:rPr>
            <a:t>Women’s Health</a:t>
          </a:r>
        </a:p>
      </dsp:txBody>
      <dsp:txXfrm>
        <a:off x="1754664" y="836520"/>
        <a:ext cx="4006519" cy="666801"/>
      </dsp:txXfrm>
    </dsp:sp>
    <dsp:sp modelId="{7273DBFA-A064-4CD0-8B35-089175BB930D}">
      <dsp:nvSpPr>
        <dsp:cNvPr id="0" name=""/>
        <dsp:cNvSpPr/>
      </dsp:nvSpPr>
      <dsp:spPr>
        <a:xfrm>
          <a:off x="1754664" y="1670022"/>
          <a:ext cx="4006519" cy="666801"/>
        </a:xfrm>
        <a:prstGeom prst="rect">
          <a:avLst/>
        </a:prstGeom>
        <a:solidFill>
          <a:schemeClr val="accent2"/>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solidFill>
                <a:schemeClr val="bg1"/>
              </a:solidFill>
            </a:rPr>
            <a:t>Prevention and Quality Improvement</a:t>
          </a:r>
        </a:p>
      </dsp:txBody>
      <dsp:txXfrm>
        <a:off x="1754664" y="1670022"/>
        <a:ext cx="4006519" cy="666801"/>
      </dsp:txXfrm>
    </dsp:sp>
    <dsp:sp modelId="{6D7F8648-288A-4A1F-B54A-807646FA6E13}">
      <dsp:nvSpPr>
        <dsp:cNvPr id="0" name=""/>
        <dsp:cNvSpPr/>
      </dsp:nvSpPr>
      <dsp:spPr>
        <a:xfrm>
          <a:off x="1754664" y="2503523"/>
          <a:ext cx="4006519" cy="666801"/>
        </a:xfrm>
        <a:prstGeom prst="rect">
          <a:avLst/>
        </a:prstGeom>
        <a:solidFill>
          <a:schemeClr val="accent3"/>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solidFill>
                <a:schemeClr val="bg1"/>
              </a:solidFill>
            </a:rPr>
            <a:t>Epidemiology and Health Planning</a:t>
          </a:r>
        </a:p>
      </dsp:txBody>
      <dsp:txXfrm>
        <a:off x="1754664" y="2503523"/>
        <a:ext cx="4006519" cy="666801"/>
      </dsp:txXfrm>
    </dsp:sp>
    <dsp:sp modelId="{42D61C59-8415-4E78-A2CC-696EF3213CB7}">
      <dsp:nvSpPr>
        <dsp:cNvPr id="0" name=""/>
        <dsp:cNvSpPr/>
      </dsp:nvSpPr>
      <dsp:spPr>
        <a:xfrm>
          <a:off x="1754664" y="3337025"/>
          <a:ext cx="4006519" cy="666801"/>
        </a:xfrm>
        <a:prstGeom prst="rect">
          <a:avLst/>
        </a:prstGeom>
        <a:solidFill>
          <a:schemeClr val="accent4"/>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solidFill>
                <a:schemeClr val="bg1"/>
              </a:solidFill>
            </a:rPr>
            <a:t>Public Health Protection and Safety</a:t>
          </a:r>
        </a:p>
      </dsp:txBody>
      <dsp:txXfrm>
        <a:off x="1754664" y="3337025"/>
        <a:ext cx="4006519" cy="666801"/>
      </dsp:txXfrm>
    </dsp:sp>
    <dsp:sp modelId="{86B6F8FD-94AF-47EE-A573-412109D0A061}">
      <dsp:nvSpPr>
        <dsp:cNvPr id="0" name=""/>
        <dsp:cNvSpPr/>
      </dsp:nvSpPr>
      <dsp:spPr>
        <a:xfrm>
          <a:off x="1754664" y="4170526"/>
          <a:ext cx="4006519" cy="666801"/>
        </a:xfrm>
        <a:prstGeom prst="rect">
          <a:avLst/>
        </a:prstGeom>
        <a:solidFill>
          <a:schemeClr val="accent1"/>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solidFill>
                <a:schemeClr val="bg1"/>
              </a:solidFill>
            </a:rPr>
            <a:t>Laboratory Services</a:t>
          </a:r>
        </a:p>
      </dsp:txBody>
      <dsp:txXfrm>
        <a:off x="1754664" y="4170526"/>
        <a:ext cx="4006519" cy="666801"/>
      </dsp:txXfrm>
    </dsp:sp>
    <dsp:sp modelId="{0060CFB8-2A8A-4A1B-B7AA-F0317BA7B739}">
      <dsp:nvSpPr>
        <dsp:cNvPr id="0" name=""/>
        <dsp:cNvSpPr/>
      </dsp:nvSpPr>
      <dsp:spPr>
        <a:xfrm>
          <a:off x="1754664" y="5004028"/>
          <a:ext cx="4006519" cy="666801"/>
        </a:xfrm>
        <a:prstGeom prst="rect">
          <a:avLst/>
        </a:prstGeom>
        <a:solidFill>
          <a:schemeClr val="accent2"/>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solidFill>
                <a:schemeClr val="bg1"/>
              </a:solidFill>
            </a:rPr>
            <a:t>Administration and Financial Management</a:t>
          </a:r>
        </a:p>
      </dsp:txBody>
      <dsp:txXfrm>
        <a:off x="1754664" y="5004028"/>
        <a:ext cx="4006519" cy="666801"/>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US" dirty="0"/>
          </a:p>
        </p:txBody>
      </p:sp>
      <p:sp>
        <p:nvSpPr>
          <p:cNvPr id="3" name="Date Placeholder 2"/>
          <p:cNvSpPr>
            <a:spLocks noGrp="1"/>
          </p:cNvSpPr>
          <p:nvPr>
            <p:ph type="dt" sz="quarter" idx="1"/>
          </p:nvPr>
        </p:nvSpPr>
        <p:spPr>
          <a:xfrm>
            <a:off x="3927775" y="0"/>
            <a:ext cx="3004820" cy="462611"/>
          </a:xfrm>
          <a:prstGeom prst="rect">
            <a:avLst/>
          </a:prstGeom>
        </p:spPr>
        <p:txBody>
          <a:bodyPr vert="horz" lIns="92309" tIns="46154" rIns="92309" bIns="46154" rtlCol="0"/>
          <a:lstStyle>
            <a:lvl1pPr algn="r">
              <a:defRPr sz="1200"/>
            </a:lvl1pPr>
          </a:lstStyle>
          <a:p>
            <a:fld id="{DFA29149-8115-4F97-A7DE-8B4901D9F730}" type="datetimeFigureOut">
              <a:rPr lang="en-US" smtClean="0"/>
              <a:t>1/6/2021</a:t>
            </a:fld>
            <a:endParaRPr lang="en-US" dirty="0"/>
          </a:p>
        </p:txBody>
      </p:sp>
      <p:sp>
        <p:nvSpPr>
          <p:cNvPr id="4" name="Footer Placeholder 3"/>
          <p:cNvSpPr>
            <a:spLocks noGrp="1"/>
          </p:cNvSpPr>
          <p:nvPr>
            <p:ph type="ftr" sz="quarter" idx="2"/>
          </p:nvPr>
        </p:nvSpPr>
        <p:spPr>
          <a:xfrm>
            <a:off x="0" y="8757590"/>
            <a:ext cx="3004820" cy="462610"/>
          </a:xfrm>
          <a:prstGeom prst="rect">
            <a:avLst/>
          </a:prstGeom>
        </p:spPr>
        <p:txBody>
          <a:bodyPr vert="horz" lIns="92309" tIns="46154" rIns="92309" bIns="4615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775" y="8757590"/>
            <a:ext cx="3004820" cy="462610"/>
          </a:xfrm>
          <a:prstGeom prst="rect">
            <a:avLst/>
          </a:prstGeom>
        </p:spPr>
        <p:txBody>
          <a:bodyPr vert="horz" lIns="92309" tIns="46154" rIns="92309" bIns="46154" rtlCol="0" anchor="b"/>
          <a:lstStyle>
            <a:lvl1pPr algn="r">
              <a:defRPr sz="1200"/>
            </a:lvl1pPr>
          </a:lstStyle>
          <a:p>
            <a:fld id="{927BFF56-1F20-4316-B65F-697182A2B903}" type="slidenum">
              <a:rPr lang="en-US" smtClean="0"/>
              <a:t>‹#›</a:t>
            </a:fld>
            <a:endParaRPr lang="en-US" dirty="0"/>
          </a:p>
        </p:txBody>
      </p:sp>
    </p:spTree>
    <p:extLst>
      <p:ext uri="{BB962C8B-B14F-4D97-AF65-F5344CB8AC3E}">
        <p14:creationId xmlns:p14="http://schemas.microsoft.com/office/powerpoint/2010/main" val="110247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US" dirty="0"/>
          </a:p>
        </p:txBody>
      </p:sp>
      <p:sp>
        <p:nvSpPr>
          <p:cNvPr id="3" name="Date Placeholder 2"/>
          <p:cNvSpPr>
            <a:spLocks noGrp="1"/>
          </p:cNvSpPr>
          <p:nvPr>
            <p:ph type="dt" idx="1"/>
          </p:nvPr>
        </p:nvSpPr>
        <p:spPr>
          <a:xfrm>
            <a:off x="3927775" y="0"/>
            <a:ext cx="3004820" cy="462611"/>
          </a:xfrm>
          <a:prstGeom prst="rect">
            <a:avLst/>
          </a:prstGeom>
        </p:spPr>
        <p:txBody>
          <a:bodyPr vert="horz" lIns="92309" tIns="46154" rIns="92309" bIns="46154" rtlCol="0"/>
          <a:lstStyle>
            <a:lvl1pPr algn="r">
              <a:defRPr sz="1200"/>
            </a:lvl1pPr>
          </a:lstStyle>
          <a:p>
            <a:fld id="{2042ED44-4110-4B2A-9AF4-3735870CBD30}" type="datetimeFigureOut">
              <a:rPr lang="en-US" smtClean="0"/>
              <a:t>1/6/2021</a:t>
            </a:fld>
            <a:endParaRPr lang="en-US" dirty="0"/>
          </a:p>
        </p:txBody>
      </p:sp>
      <p:sp>
        <p:nvSpPr>
          <p:cNvPr id="4" name="Slide Image Placeholder 3"/>
          <p:cNvSpPr>
            <a:spLocks noGrp="1" noRot="1" noChangeAspect="1"/>
          </p:cNvSpPr>
          <p:nvPr>
            <p:ph type="sldImg" idx="2"/>
          </p:nvPr>
        </p:nvSpPr>
        <p:spPr>
          <a:xfrm>
            <a:off x="701675" y="1152525"/>
            <a:ext cx="5530850" cy="3111500"/>
          </a:xfrm>
          <a:prstGeom prst="rect">
            <a:avLst/>
          </a:prstGeom>
          <a:noFill/>
          <a:ln w="12700">
            <a:solidFill>
              <a:prstClr val="black"/>
            </a:solidFill>
          </a:ln>
        </p:spPr>
        <p:txBody>
          <a:bodyPr vert="horz" lIns="92309" tIns="46154" rIns="92309" bIns="46154" rtlCol="0" anchor="ctr"/>
          <a:lstStyle/>
          <a:p>
            <a:endParaRPr lang="en-US" dirty="0"/>
          </a:p>
        </p:txBody>
      </p:sp>
      <p:sp>
        <p:nvSpPr>
          <p:cNvPr id="5" name="Notes Placeholder 4"/>
          <p:cNvSpPr>
            <a:spLocks noGrp="1"/>
          </p:cNvSpPr>
          <p:nvPr>
            <p:ph type="body" sz="quarter" idx="3"/>
          </p:nvPr>
        </p:nvSpPr>
        <p:spPr>
          <a:xfrm>
            <a:off x="693420" y="4437221"/>
            <a:ext cx="5547360" cy="3630454"/>
          </a:xfrm>
          <a:prstGeom prst="rect">
            <a:avLst/>
          </a:prstGeom>
        </p:spPr>
        <p:txBody>
          <a:bodyPr vert="horz" lIns="92309" tIns="46154" rIns="92309" bIns="4615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0"/>
            <a:ext cx="3004820" cy="462610"/>
          </a:xfrm>
          <a:prstGeom prst="rect">
            <a:avLst/>
          </a:prstGeom>
        </p:spPr>
        <p:txBody>
          <a:bodyPr vert="horz" lIns="92309" tIns="46154" rIns="92309" bIns="4615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5" y="8757590"/>
            <a:ext cx="3004820" cy="462610"/>
          </a:xfrm>
          <a:prstGeom prst="rect">
            <a:avLst/>
          </a:prstGeom>
        </p:spPr>
        <p:txBody>
          <a:bodyPr vert="horz" lIns="92309" tIns="46154" rIns="92309" bIns="46154" rtlCol="0" anchor="b"/>
          <a:lstStyle>
            <a:lvl1pPr algn="r">
              <a:defRPr sz="1200"/>
            </a:lvl1pPr>
          </a:lstStyle>
          <a:p>
            <a:fld id="{42715CA2-1010-4D62-B76A-13944E30DDA1}" type="slidenum">
              <a:rPr lang="en-US" smtClean="0"/>
              <a:t>‹#›</a:t>
            </a:fld>
            <a:endParaRPr lang="en-US" dirty="0"/>
          </a:p>
        </p:txBody>
      </p:sp>
    </p:spTree>
    <p:extLst>
      <p:ext uri="{BB962C8B-B14F-4D97-AF65-F5344CB8AC3E}">
        <p14:creationId xmlns:p14="http://schemas.microsoft.com/office/powerpoint/2010/main" val="796358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ption 1">
    <p:spTree>
      <p:nvGrpSpPr>
        <p:cNvPr id="1" name=""/>
        <p:cNvGrpSpPr/>
        <p:nvPr/>
      </p:nvGrpSpPr>
      <p:grpSpPr>
        <a:xfrm>
          <a:off x="0" y="0"/>
          <a:ext cx="0" cy="0"/>
          <a:chOff x="0" y="0"/>
          <a:chExt cx="0" cy="0"/>
        </a:xfrm>
      </p:grpSpPr>
      <p:sp>
        <p:nvSpPr>
          <p:cNvPr id="18" name="Rectangle 17"/>
          <p:cNvSpPr/>
          <p:nvPr userDrawn="1"/>
        </p:nvSpPr>
        <p:spPr>
          <a:xfrm>
            <a:off x="0" y="1"/>
            <a:ext cx="12191998" cy="360827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838200" y="976393"/>
            <a:ext cx="10515600" cy="1896149"/>
          </a:xfrm>
          <a:noFill/>
        </p:spPr>
        <p:txBody>
          <a:bodyPr anchor="b">
            <a:normAutofit/>
          </a:bodyPr>
          <a:lstStyle>
            <a:lvl1pPr algn="ctr">
              <a:defRPr sz="4400" b="1">
                <a:solidFill>
                  <a:schemeClr val="bg1"/>
                </a:solidFill>
                <a:latin typeface="+mn-lt"/>
              </a:defRPr>
            </a:lvl1pPr>
          </a:lstStyle>
          <a:p>
            <a:r>
              <a:rPr lang="en-US" dirty="0"/>
              <a:t>Click to edit presentation title</a:t>
            </a:r>
          </a:p>
        </p:txBody>
      </p:sp>
      <p:sp>
        <p:nvSpPr>
          <p:cNvPr id="3" name="Subtitle 2"/>
          <p:cNvSpPr>
            <a:spLocks noGrp="1"/>
          </p:cNvSpPr>
          <p:nvPr>
            <p:ph type="subTitle" idx="1" hasCustomPrompt="1"/>
          </p:nvPr>
        </p:nvSpPr>
        <p:spPr bwMode="invGray">
          <a:xfrm>
            <a:off x="838200" y="2910456"/>
            <a:ext cx="10515600" cy="576664"/>
          </a:xfrm>
        </p:spPr>
        <p:txBody>
          <a:bodyPr>
            <a:normAutofit/>
          </a:bodyPr>
          <a:lstStyle>
            <a:lvl1pPr marL="0" indent="0" algn="ctr">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a:t>
            </a:r>
          </a:p>
        </p:txBody>
      </p:sp>
      <p:sp>
        <p:nvSpPr>
          <p:cNvPr id="8" name="Subtitle 2"/>
          <p:cNvSpPr txBox="1">
            <a:spLocks/>
          </p:cNvSpPr>
          <p:nvPr userDrawn="1"/>
        </p:nvSpPr>
        <p:spPr>
          <a:xfrm>
            <a:off x="2012397" y="5676147"/>
            <a:ext cx="8167206" cy="77540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accent2"/>
              </a:buClr>
              <a:buFont typeface="Arial" panose="020B0604020202020204" pitchFamily="34" charset="0"/>
              <a:buNone/>
              <a:defRPr sz="2000" kern="1200">
                <a:solidFill>
                  <a:srgbClr val="000000"/>
                </a:solidFill>
                <a:latin typeface="+mn-lt"/>
                <a:ea typeface="+mn-ea"/>
                <a:cs typeface="+mn-cs"/>
              </a:defRPr>
            </a:lvl2pPr>
            <a:lvl3pPr marL="914400" indent="0" algn="ctr" defTabSz="914400" rtl="0" eaLnBrk="1" latinLnBrk="0" hangingPunct="1">
              <a:lnSpc>
                <a:spcPct val="90000"/>
              </a:lnSpc>
              <a:spcBef>
                <a:spcPts val="500"/>
              </a:spcBef>
              <a:buClr>
                <a:schemeClr val="accent2"/>
              </a:buClr>
              <a:buFont typeface="Arial" panose="020B0604020202020204" pitchFamily="34" charset="0"/>
              <a:buNone/>
              <a:defRPr sz="1800" kern="1200">
                <a:solidFill>
                  <a:srgbClr val="000000"/>
                </a:solidFill>
                <a:latin typeface="+mn-lt"/>
                <a:ea typeface="+mn-ea"/>
                <a:cs typeface="+mn-cs"/>
              </a:defRPr>
            </a:lvl3pPr>
            <a:lvl4pPr marL="13716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4pPr>
            <a:lvl5pPr marL="18288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lnSpc>
                <a:spcPct val="90000"/>
              </a:lnSpc>
              <a:spcBef>
                <a:spcPts val="0"/>
              </a:spcBef>
            </a:pPr>
            <a:endParaRPr lang="en-US" sz="1600" i="1" dirty="0"/>
          </a:p>
        </p:txBody>
      </p:sp>
      <p:sp>
        <p:nvSpPr>
          <p:cNvPr id="17" name="Text Placeholder 16"/>
          <p:cNvSpPr>
            <a:spLocks noGrp="1"/>
          </p:cNvSpPr>
          <p:nvPr>
            <p:ph type="body" sz="quarter" idx="10" hasCustomPrompt="1"/>
          </p:nvPr>
        </p:nvSpPr>
        <p:spPr>
          <a:xfrm>
            <a:off x="838200" y="3627140"/>
            <a:ext cx="10515600" cy="573088"/>
          </a:xfrm>
        </p:spPr>
        <p:txBody>
          <a:bodyPr anchor="ctr">
            <a:normAutofit/>
          </a:bodyPr>
          <a:lstStyle>
            <a:lvl1pPr marL="0" indent="0" algn="ctr">
              <a:buNone/>
              <a:defRPr sz="2200" b="1"/>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date</a:t>
            </a:r>
          </a:p>
        </p:txBody>
      </p:sp>
      <p:grpSp>
        <p:nvGrpSpPr>
          <p:cNvPr id="12" name="Group 11"/>
          <p:cNvGrpSpPr/>
          <p:nvPr userDrawn="1"/>
        </p:nvGrpSpPr>
        <p:grpSpPr>
          <a:xfrm>
            <a:off x="-2" y="6470422"/>
            <a:ext cx="12188484" cy="387579"/>
            <a:chOff x="-2" y="6470422"/>
            <a:chExt cx="12188484" cy="387579"/>
          </a:xfrm>
        </p:grpSpPr>
        <p:sp>
          <p:nvSpPr>
            <p:cNvPr id="13" name="Rectangle 1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9012" y="4562856"/>
            <a:ext cx="2093976" cy="1127735"/>
          </a:xfrm>
          <a:prstGeom prst="rect">
            <a:avLst/>
          </a:prstGeom>
        </p:spPr>
      </p:pic>
    </p:spTree>
    <p:extLst>
      <p:ext uri="{BB962C8B-B14F-4D97-AF65-F5344CB8AC3E}">
        <p14:creationId xmlns:p14="http://schemas.microsoft.com/office/powerpoint/2010/main" val="3194568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ption 3">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838200" y="967615"/>
            <a:ext cx="10515600" cy="1902191"/>
          </a:xfrm>
        </p:spPr>
        <p:txBody>
          <a:bodyPr anchor="b">
            <a:normAutofit/>
          </a:bodyPr>
          <a:lstStyle>
            <a:lvl1pPr algn="ctr">
              <a:defRPr sz="4400" b="1">
                <a:solidFill>
                  <a:schemeClr val="tx1"/>
                </a:solidFill>
                <a:latin typeface="+mn-lt"/>
              </a:defRPr>
            </a:lvl1pPr>
          </a:lstStyle>
          <a:p>
            <a:r>
              <a:rPr lang="en-US" dirty="0"/>
              <a:t>Click to edit presentation title</a:t>
            </a:r>
          </a:p>
        </p:txBody>
      </p:sp>
      <p:sp>
        <p:nvSpPr>
          <p:cNvPr id="15" name="Subtitle 2"/>
          <p:cNvSpPr>
            <a:spLocks noGrp="1"/>
          </p:cNvSpPr>
          <p:nvPr>
            <p:ph type="subTitle" idx="1" hasCustomPrompt="1"/>
          </p:nvPr>
        </p:nvSpPr>
        <p:spPr>
          <a:xfrm>
            <a:off x="838200" y="2972448"/>
            <a:ext cx="10515600" cy="576664"/>
          </a:xfrm>
        </p:spPr>
        <p:txBody>
          <a:bodyPr>
            <a:normAutofit/>
          </a:bodyPr>
          <a:lstStyle>
            <a:lvl1pPr marL="0" indent="0" algn="ctr">
              <a:buNone/>
              <a:defRPr sz="3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a:t>
            </a:r>
          </a:p>
        </p:txBody>
      </p:sp>
      <p:sp>
        <p:nvSpPr>
          <p:cNvPr id="16" name="Text Placeholder 16"/>
          <p:cNvSpPr>
            <a:spLocks noGrp="1"/>
          </p:cNvSpPr>
          <p:nvPr>
            <p:ph type="body" sz="quarter" idx="10" hasCustomPrompt="1"/>
          </p:nvPr>
        </p:nvSpPr>
        <p:spPr>
          <a:xfrm>
            <a:off x="838200" y="3627140"/>
            <a:ext cx="10515600" cy="573088"/>
          </a:xfrm>
        </p:spPr>
        <p:txBody>
          <a:bodyPr anchor="ctr">
            <a:normAutofit/>
          </a:bodyPr>
          <a:lstStyle>
            <a:lvl1pPr marL="0" indent="0" algn="ctr">
              <a:buNone/>
              <a:defRPr sz="22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date</a:t>
            </a:r>
          </a:p>
        </p:txBody>
      </p:sp>
      <p:grpSp>
        <p:nvGrpSpPr>
          <p:cNvPr id="21" name="Group 20"/>
          <p:cNvGrpSpPr/>
          <p:nvPr userDrawn="1"/>
        </p:nvGrpSpPr>
        <p:grpSpPr>
          <a:xfrm>
            <a:off x="-2" y="6470422"/>
            <a:ext cx="12188484" cy="387579"/>
            <a:chOff x="-2" y="6470422"/>
            <a:chExt cx="12188484" cy="387579"/>
          </a:xfrm>
        </p:grpSpPr>
        <p:sp>
          <p:nvSpPr>
            <p:cNvPr id="22" name="Rectangle 21"/>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7552" y="4809744"/>
            <a:ext cx="2596896" cy="1398588"/>
          </a:xfrm>
          <a:prstGeom prst="rect">
            <a:avLst/>
          </a:prstGeom>
        </p:spPr>
      </p:pic>
    </p:spTree>
    <p:extLst>
      <p:ext uri="{BB962C8B-B14F-4D97-AF65-F5344CB8AC3E}">
        <p14:creationId xmlns:p14="http://schemas.microsoft.com/office/powerpoint/2010/main" val="1728447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1"/>
                </a:solidFill>
              </a:defRPr>
            </a:lvl1pPr>
          </a:lstStyle>
          <a:p>
            <a:fld id="{0467B39D-87AC-4D39-8154-C6852A584385}" type="datetime1">
              <a:rPr lang="en-US" smtClean="0"/>
              <a:pPr/>
              <a:t>1/6/2021</a:t>
            </a:fld>
            <a:endParaRPr lang="en-US" dirty="0"/>
          </a:p>
        </p:txBody>
      </p:sp>
      <p:sp>
        <p:nvSpPr>
          <p:cNvPr id="4" name="Footer Placeholder 3"/>
          <p:cNvSpPr>
            <a:spLocks noGrp="1"/>
          </p:cNvSpPr>
          <p:nvPr>
            <p:ph type="ftr" sz="quarter" idx="11"/>
          </p:nvPr>
        </p:nvSpPr>
        <p:spPr/>
        <p:txBody>
          <a:bodyPr/>
          <a:lstStyle>
            <a:lvl1pPr>
              <a:defRPr>
                <a:solidFill>
                  <a:schemeClr val="tx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342998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28" name="Title 5"/>
          <p:cNvSpPr txBox="1">
            <a:spLocks/>
          </p:cNvSpPr>
          <p:nvPr userDrawn="1"/>
        </p:nvSpPr>
        <p:spPr>
          <a:xfrm>
            <a:off x="838200" y="381636"/>
            <a:ext cx="1051560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a:t>Kentucky Department for Public Health</a:t>
            </a:r>
          </a:p>
        </p:txBody>
      </p:sp>
      <p:sp>
        <p:nvSpPr>
          <p:cNvPr id="8" name="Rectangle 7"/>
          <p:cNvSpPr/>
          <p:nvPr userDrawn="1"/>
        </p:nvSpPr>
        <p:spPr>
          <a:xfrm>
            <a:off x="0" y="1938639"/>
            <a:ext cx="12192000" cy="43631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5"/>
          <p:cNvSpPr txBox="1">
            <a:spLocks/>
          </p:cNvSpPr>
          <p:nvPr userDrawn="1"/>
        </p:nvSpPr>
        <p:spPr>
          <a:xfrm>
            <a:off x="838200" y="116840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latin typeface="Calibri Light" panose="020F0302020204030204" pitchFamily="34" charset="0"/>
              </a:rPr>
              <a:t>About Us</a:t>
            </a:r>
          </a:p>
        </p:txBody>
      </p:sp>
      <p:sp>
        <p:nvSpPr>
          <p:cNvPr id="11" name="TextBox 10"/>
          <p:cNvSpPr txBox="1"/>
          <p:nvPr userDrawn="1"/>
        </p:nvSpPr>
        <p:spPr>
          <a:xfrm>
            <a:off x="6172200" y="2135062"/>
            <a:ext cx="5019261" cy="3970318"/>
          </a:xfrm>
          <a:prstGeom prst="rect">
            <a:avLst/>
          </a:prstGeom>
          <a:noFill/>
        </p:spPr>
        <p:txBody>
          <a:bodyPr wrap="square" rtlCol="0">
            <a:spAutoFit/>
          </a:bodyPr>
          <a:lstStyle/>
          <a:p>
            <a:r>
              <a:rPr lang="en-US" sz="1800" dirty="0">
                <a:latin typeface="Calibri Light" panose="020F0302020204030204" pitchFamily="34" charset="0"/>
              </a:rPr>
              <a:t>The Department for Public Health (DPH) is dedicated to improving health and</a:t>
            </a:r>
            <a:r>
              <a:rPr lang="en-US" sz="1800" baseline="0" dirty="0">
                <a:latin typeface="Calibri Light" panose="020F0302020204030204" pitchFamily="34" charset="0"/>
              </a:rPr>
              <a:t> safety of Kentuckians through </a:t>
            </a:r>
            <a:r>
              <a:rPr lang="en-US" sz="1800" i="1" baseline="0" dirty="0">
                <a:latin typeface="Calibri Light" panose="020F0302020204030204" pitchFamily="34" charset="0"/>
              </a:rPr>
              <a:t>prevention</a:t>
            </a:r>
            <a:r>
              <a:rPr lang="en-US" sz="1800" baseline="0" dirty="0">
                <a:latin typeface="Calibri Light" panose="020F0302020204030204" pitchFamily="34" charset="0"/>
              </a:rPr>
              <a:t>, </a:t>
            </a:r>
            <a:r>
              <a:rPr lang="en-US" sz="1800" i="1" baseline="0" dirty="0">
                <a:latin typeface="Calibri Light" panose="020F0302020204030204" pitchFamily="34" charset="0"/>
              </a:rPr>
              <a:t>promotion</a:t>
            </a:r>
            <a:r>
              <a:rPr lang="en-US" sz="1800" baseline="0" dirty="0">
                <a:latin typeface="Calibri Light" panose="020F0302020204030204" pitchFamily="34" charset="0"/>
              </a:rPr>
              <a:t>, and </a:t>
            </a:r>
            <a:r>
              <a:rPr lang="en-US" sz="1800" i="1" baseline="0" dirty="0">
                <a:latin typeface="Calibri Light" panose="020F0302020204030204" pitchFamily="34" charset="0"/>
              </a:rPr>
              <a:t>protection</a:t>
            </a:r>
            <a:r>
              <a:rPr lang="en-US" sz="1800" baseline="0" dirty="0">
                <a:latin typeface="Calibri Light" panose="020F0302020204030204" pitchFamily="34" charset="0"/>
              </a:rPr>
              <a:t>.</a:t>
            </a:r>
          </a:p>
          <a:p>
            <a:endParaRPr lang="en-US" sz="1800" baseline="0" dirty="0">
              <a:latin typeface="Calibri Light" panose="020F0302020204030204" pitchFamily="34" charset="0"/>
            </a:endParaRPr>
          </a:p>
          <a:p>
            <a:r>
              <a:rPr lang="en-US" sz="1800" baseline="0" dirty="0">
                <a:latin typeface="Calibri Light" panose="020F0302020204030204" pitchFamily="34" charset="0"/>
              </a:rPr>
              <a:t>As a major component of the Cabinet for Health and Family Services, DPH provides guidance and support for health departments in all 120 counties.</a:t>
            </a:r>
          </a:p>
          <a:p>
            <a:endParaRPr lang="en-US" sz="1800" baseline="0" dirty="0">
              <a:latin typeface="Calibri Light" panose="020F0302020204030204" pitchFamily="34" charset="0"/>
            </a:endParaRPr>
          </a:p>
          <a:p>
            <a:r>
              <a:rPr lang="en-US" sz="1800" baseline="0" dirty="0">
                <a:latin typeface="Calibri Light" panose="020F0302020204030204" pitchFamily="34" charset="0"/>
              </a:rPr>
              <a:t>Serving as Kentucky’s dedicated public health resource, DPH is responsible for identifying and allocating resources to communities and public health institutions in an effort to prevent and protect against diseases, outbreaks, hazards statewide. </a:t>
            </a:r>
            <a:endParaRPr lang="en-US" sz="1800" dirty="0">
              <a:latin typeface="Calibri Light" panose="020F0302020204030204" pitchFamily="34" charset="0"/>
            </a:endParaRP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8166" y="2924404"/>
            <a:ext cx="4833530" cy="2391634"/>
          </a:xfrm>
          <a:prstGeom prst="rect">
            <a:avLst/>
          </a:prstGeom>
        </p:spPr>
      </p:pic>
      <p:grpSp>
        <p:nvGrpSpPr>
          <p:cNvPr id="43" name="Group 42"/>
          <p:cNvGrpSpPr/>
          <p:nvPr userDrawn="1"/>
        </p:nvGrpSpPr>
        <p:grpSpPr>
          <a:xfrm>
            <a:off x="1758" y="1880473"/>
            <a:ext cx="12188484" cy="74025"/>
            <a:chOff x="-2" y="6470422"/>
            <a:chExt cx="12188484" cy="387579"/>
          </a:xfrm>
        </p:grpSpPr>
        <p:sp>
          <p:nvSpPr>
            <p:cNvPr id="44" name="Rectangle 43"/>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5" name="Rectangle 44"/>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6" name="Rectangle 45"/>
            <p:cNvSpPr/>
            <p:nvPr userDrawn="1"/>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grpSp>
        <p:nvGrpSpPr>
          <p:cNvPr id="47" name="Group 46"/>
          <p:cNvGrpSpPr/>
          <p:nvPr userDrawn="1"/>
        </p:nvGrpSpPr>
        <p:grpSpPr>
          <a:xfrm>
            <a:off x="3516" y="6301804"/>
            <a:ext cx="12188484" cy="74025"/>
            <a:chOff x="-2" y="6470422"/>
            <a:chExt cx="12188484" cy="387579"/>
          </a:xfrm>
        </p:grpSpPr>
        <p:sp>
          <p:nvSpPr>
            <p:cNvPr id="48" name="Rectangle 47"/>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9" name="Rectangle 48"/>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50" name="Rectangle 49"/>
            <p:cNvSpPr/>
            <p:nvPr userDrawn="1"/>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spTree>
    <p:extLst>
      <p:ext uri="{BB962C8B-B14F-4D97-AF65-F5344CB8AC3E}">
        <p14:creationId xmlns:p14="http://schemas.microsoft.com/office/powerpoint/2010/main" val="193601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ission &amp; Vision">
    <p:spTree>
      <p:nvGrpSpPr>
        <p:cNvPr id="1" name=""/>
        <p:cNvGrpSpPr/>
        <p:nvPr/>
      </p:nvGrpSpPr>
      <p:grpSpPr>
        <a:xfrm>
          <a:off x="0" y="0"/>
          <a:ext cx="0" cy="0"/>
          <a:chOff x="0" y="0"/>
          <a:chExt cx="0" cy="0"/>
        </a:xfrm>
      </p:grpSpPr>
      <p:sp>
        <p:nvSpPr>
          <p:cNvPr id="28" name="Title 5"/>
          <p:cNvSpPr txBox="1">
            <a:spLocks/>
          </p:cNvSpPr>
          <p:nvPr userDrawn="1"/>
        </p:nvSpPr>
        <p:spPr>
          <a:xfrm>
            <a:off x="838200" y="381636"/>
            <a:ext cx="1051560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a:t>Kentucky Department for Public Health</a:t>
            </a:r>
          </a:p>
        </p:txBody>
      </p:sp>
      <p:sp>
        <p:nvSpPr>
          <p:cNvPr id="8" name="Rectangle 7"/>
          <p:cNvSpPr/>
          <p:nvPr userDrawn="1"/>
        </p:nvSpPr>
        <p:spPr>
          <a:xfrm>
            <a:off x="0" y="1938639"/>
            <a:ext cx="12192000" cy="204959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5"/>
          <p:cNvSpPr txBox="1">
            <a:spLocks/>
          </p:cNvSpPr>
          <p:nvPr userDrawn="1"/>
        </p:nvSpPr>
        <p:spPr>
          <a:xfrm>
            <a:off x="838200" y="116840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latin typeface="Calibri Light" panose="020F0302020204030204" pitchFamily="34" charset="0"/>
              </a:rPr>
              <a:t>Mission and Vision in Action</a:t>
            </a:r>
          </a:p>
        </p:txBody>
      </p:sp>
      <p:sp>
        <p:nvSpPr>
          <p:cNvPr id="11" name="TextBox 10"/>
          <p:cNvSpPr txBox="1"/>
          <p:nvPr userDrawn="1"/>
        </p:nvSpPr>
        <p:spPr>
          <a:xfrm>
            <a:off x="6205591" y="2331486"/>
            <a:ext cx="4900773" cy="1015663"/>
          </a:xfrm>
          <a:prstGeom prst="rect">
            <a:avLst/>
          </a:prstGeom>
          <a:noFill/>
        </p:spPr>
        <p:txBody>
          <a:bodyPr wrap="square" rtlCol="0">
            <a:spAutoFit/>
          </a:bodyPr>
          <a:lstStyle/>
          <a:p>
            <a:r>
              <a:rPr lang="en-US" sz="2000" dirty="0">
                <a:latin typeface="Calibri Light" panose="020F0302020204030204" pitchFamily="34" charset="0"/>
              </a:rPr>
              <a:t>Our mission is to improve the health and safety of people in Kentucky through prevention, promotion and protection.</a:t>
            </a:r>
          </a:p>
        </p:txBody>
      </p:sp>
      <p:sp>
        <p:nvSpPr>
          <p:cNvPr id="12" name="Rectangle 11"/>
          <p:cNvSpPr/>
          <p:nvPr userDrawn="1"/>
        </p:nvSpPr>
        <p:spPr>
          <a:xfrm>
            <a:off x="838200" y="2300708"/>
            <a:ext cx="5141359" cy="1077218"/>
          </a:xfrm>
          <a:prstGeom prst="rect">
            <a:avLst/>
          </a:prstGeom>
        </p:spPr>
        <p:txBody>
          <a:bodyPr wrap="square">
            <a:spAutoFit/>
          </a:bodyPr>
          <a:lstStyle/>
          <a:p>
            <a:pPr algn="r"/>
            <a:r>
              <a:rPr lang="en-US" sz="3200" b="1" dirty="0"/>
              <a:t>Healthier People, </a:t>
            </a:r>
            <a:br>
              <a:rPr lang="en-US" sz="3200" b="1" dirty="0"/>
            </a:br>
            <a:r>
              <a:rPr lang="en-US" sz="3200" b="1" dirty="0"/>
              <a:t>Healthier Communities.</a:t>
            </a:r>
          </a:p>
        </p:txBody>
      </p:sp>
      <p:sp>
        <p:nvSpPr>
          <p:cNvPr id="14" name="Pentagon 13"/>
          <p:cNvSpPr/>
          <p:nvPr userDrawn="1"/>
        </p:nvSpPr>
        <p:spPr>
          <a:xfrm>
            <a:off x="7118195" y="3691136"/>
            <a:ext cx="2678644" cy="578875"/>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5" name="Pentagon 14"/>
          <p:cNvSpPr/>
          <p:nvPr userDrawn="1"/>
        </p:nvSpPr>
        <p:spPr>
          <a:xfrm>
            <a:off x="4756678" y="3691136"/>
            <a:ext cx="2678644" cy="57887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6" name="Pentagon 15"/>
          <p:cNvSpPr/>
          <p:nvPr userDrawn="1"/>
        </p:nvSpPr>
        <p:spPr>
          <a:xfrm>
            <a:off x="2374613" y="3691136"/>
            <a:ext cx="2678644" cy="57887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7" name="TextBox 16"/>
          <p:cNvSpPr txBox="1"/>
          <p:nvPr userDrawn="1"/>
        </p:nvSpPr>
        <p:spPr>
          <a:xfrm>
            <a:off x="3081428" y="3795907"/>
            <a:ext cx="1265014" cy="369332"/>
          </a:xfrm>
          <a:prstGeom prst="rect">
            <a:avLst/>
          </a:prstGeom>
          <a:noFill/>
        </p:spPr>
        <p:txBody>
          <a:bodyPr wrap="square" rtlCol="0">
            <a:spAutoFit/>
          </a:bodyPr>
          <a:lstStyle/>
          <a:p>
            <a:pPr algn="ctr"/>
            <a:r>
              <a:rPr lang="en-US" b="1" dirty="0">
                <a:solidFill>
                  <a:schemeClr val="bg1"/>
                </a:solidFill>
              </a:rPr>
              <a:t>Prevention</a:t>
            </a:r>
          </a:p>
        </p:txBody>
      </p:sp>
      <p:sp>
        <p:nvSpPr>
          <p:cNvPr id="18" name="TextBox 17"/>
          <p:cNvSpPr txBox="1"/>
          <p:nvPr userDrawn="1"/>
        </p:nvSpPr>
        <p:spPr>
          <a:xfrm>
            <a:off x="5488470" y="3795907"/>
            <a:ext cx="1215060" cy="369332"/>
          </a:xfrm>
          <a:prstGeom prst="rect">
            <a:avLst/>
          </a:prstGeom>
          <a:noFill/>
        </p:spPr>
        <p:txBody>
          <a:bodyPr wrap="square" rtlCol="0">
            <a:spAutoFit/>
          </a:bodyPr>
          <a:lstStyle/>
          <a:p>
            <a:pPr algn="ctr"/>
            <a:r>
              <a:rPr lang="en-US" b="1" dirty="0">
                <a:solidFill>
                  <a:schemeClr val="bg1"/>
                </a:solidFill>
              </a:rPr>
              <a:t>Protection</a:t>
            </a:r>
          </a:p>
        </p:txBody>
      </p:sp>
      <p:sp>
        <p:nvSpPr>
          <p:cNvPr id="19" name="TextBox 18"/>
          <p:cNvSpPr txBox="1"/>
          <p:nvPr userDrawn="1"/>
        </p:nvSpPr>
        <p:spPr>
          <a:xfrm>
            <a:off x="7838963" y="3795907"/>
            <a:ext cx="1237108" cy="369332"/>
          </a:xfrm>
          <a:prstGeom prst="rect">
            <a:avLst/>
          </a:prstGeom>
          <a:noFill/>
        </p:spPr>
        <p:txBody>
          <a:bodyPr wrap="square" rtlCol="0">
            <a:spAutoFit/>
          </a:bodyPr>
          <a:lstStyle/>
          <a:p>
            <a:pPr algn="ctr"/>
            <a:r>
              <a:rPr lang="en-US" b="1" dirty="0">
                <a:solidFill>
                  <a:schemeClr val="bg1"/>
                </a:solidFill>
              </a:rPr>
              <a:t>Promotion</a:t>
            </a:r>
          </a:p>
        </p:txBody>
      </p:sp>
      <p:cxnSp>
        <p:nvCxnSpPr>
          <p:cNvPr id="20" name="Straight Connector 19"/>
          <p:cNvCxnSpPr/>
          <p:nvPr userDrawn="1"/>
        </p:nvCxnSpPr>
        <p:spPr>
          <a:xfrm>
            <a:off x="3713935" y="4251846"/>
            <a:ext cx="0" cy="365760"/>
          </a:xfrm>
          <a:prstGeom prst="line">
            <a:avLst/>
          </a:prstGeom>
          <a:ln w="38100">
            <a:solidFill>
              <a:schemeClr val="tx2"/>
            </a:solidFill>
            <a:round/>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6096000" y="4251846"/>
            <a:ext cx="0" cy="365760"/>
          </a:xfrm>
          <a:prstGeom prst="line">
            <a:avLst/>
          </a:prstGeom>
          <a:ln w="38100">
            <a:solidFill>
              <a:schemeClr val="accent1"/>
            </a:solidFill>
            <a:round/>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8457517" y="4251846"/>
            <a:ext cx="0" cy="365760"/>
          </a:xfrm>
          <a:prstGeom prst="line">
            <a:avLst/>
          </a:prstGeom>
          <a:ln w="38100">
            <a:solidFill>
              <a:schemeClr val="accent2"/>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5126562" y="4893707"/>
            <a:ext cx="1970554" cy="1588127"/>
          </a:xfrm>
          <a:prstGeom prst="rect">
            <a:avLst/>
          </a:prstGeom>
          <a:noFill/>
        </p:spPr>
        <p:txBody>
          <a:bodyPr wrap="square" rtlCol="0">
            <a:spAutoFit/>
          </a:bodyPr>
          <a:lstStyle/>
          <a:p>
            <a:pPr algn="ctr">
              <a:lnSpc>
                <a:spcPct val="80000"/>
              </a:lnSpc>
              <a:spcAft>
                <a:spcPts val="1200"/>
              </a:spcAft>
            </a:pPr>
            <a:r>
              <a:rPr lang="en-US" sz="1400" dirty="0"/>
              <a:t>Environmental Inspections</a:t>
            </a:r>
          </a:p>
          <a:p>
            <a:pPr algn="ctr">
              <a:lnSpc>
                <a:spcPct val="80000"/>
              </a:lnSpc>
              <a:spcAft>
                <a:spcPts val="1200"/>
              </a:spcAft>
            </a:pPr>
            <a:r>
              <a:rPr lang="en-US" sz="1400" dirty="0"/>
              <a:t>Public Health &amp; Disaster Preparedness</a:t>
            </a:r>
          </a:p>
          <a:p>
            <a:pPr algn="ctr">
              <a:lnSpc>
                <a:spcPct val="80000"/>
              </a:lnSpc>
              <a:spcAft>
                <a:spcPts val="1200"/>
              </a:spcAft>
            </a:pPr>
            <a:r>
              <a:rPr lang="en-US" sz="1400" dirty="0"/>
              <a:t>Disease Surveillance</a:t>
            </a:r>
          </a:p>
          <a:p>
            <a:pPr algn="ctr">
              <a:lnSpc>
                <a:spcPct val="80000"/>
              </a:lnSpc>
              <a:spcAft>
                <a:spcPts val="1200"/>
              </a:spcAft>
            </a:pPr>
            <a:r>
              <a:rPr lang="en-US" sz="1400" dirty="0"/>
              <a:t>Mobile Harm Reduction</a:t>
            </a:r>
          </a:p>
        </p:txBody>
      </p:sp>
      <p:sp>
        <p:nvSpPr>
          <p:cNvPr id="24" name="TextBox 23"/>
          <p:cNvSpPr txBox="1"/>
          <p:nvPr userDrawn="1"/>
        </p:nvSpPr>
        <p:spPr>
          <a:xfrm>
            <a:off x="2728658" y="4891065"/>
            <a:ext cx="1970554" cy="1243417"/>
          </a:xfrm>
          <a:prstGeom prst="rect">
            <a:avLst/>
          </a:prstGeom>
          <a:noFill/>
        </p:spPr>
        <p:txBody>
          <a:bodyPr wrap="square" rtlCol="0">
            <a:spAutoFit/>
          </a:bodyPr>
          <a:lstStyle/>
          <a:p>
            <a:pPr algn="ctr">
              <a:lnSpc>
                <a:spcPct val="80000"/>
              </a:lnSpc>
              <a:spcAft>
                <a:spcPts val="1200"/>
              </a:spcAft>
            </a:pPr>
            <a:r>
              <a:rPr lang="en-US" sz="1400" dirty="0"/>
              <a:t>HANDS</a:t>
            </a:r>
          </a:p>
          <a:p>
            <a:pPr algn="ctr">
              <a:lnSpc>
                <a:spcPct val="80000"/>
              </a:lnSpc>
              <a:spcAft>
                <a:spcPts val="1200"/>
              </a:spcAft>
            </a:pPr>
            <a:r>
              <a:rPr lang="en-US" sz="1400" dirty="0"/>
              <a:t>First Steps</a:t>
            </a:r>
          </a:p>
          <a:p>
            <a:pPr algn="ctr">
              <a:lnSpc>
                <a:spcPct val="80000"/>
              </a:lnSpc>
              <a:spcAft>
                <a:spcPts val="1200"/>
              </a:spcAft>
            </a:pPr>
            <a:r>
              <a:rPr lang="en-US" sz="1400" dirty="0"/>
              <a:t>Immunizations</a:t>
            </a:r>
          </a:p>
          <a:p>
            <a:pPr algn="ctr">
              <a:lnSpc>
                <a:spcPct val="80000"/>
              </a:lnSpc>
              <a:spcAft>
                <a:spcPts val="1200"/>
              </a:spcAft>
            </a:pPr>
            <a:r>
              <a:rPr lang="en-US" sz="1400" dirty="0"/>
              <a:t>Newborn Screening</a:t>
            </a:r>
          </a:p>
        </p:txBody>
      </p:sp>
      <p:sp>
        <p:nvSpPr>
          <p:cNvPr id="25" name="TextBox 24"/>
          <p:cNvSpPr txBox="1"/>
          <p:nvPr userDrawn="1"/>
        </p:nvSpPr>
        <p:spPr>
          <a:xfrm>
            <a:off x="7472240" y="4891065"/>
            <a:ext cx="1970554" cy="1243417"/>
          </a:xfrm>
          <a:prstGeom prst="rect">
            <a:avLst/>
          </a:prstGeom>
          <a:noFill/>
        </p:spPr>
        <p:txBody>
          <a:bodyPr wrap="square" rtlCol="0">
            <a:spAutoFit/>
          </a:bodyPr>
          <a:lstStyle/>
          <a:p>
            <a:pPr algn="ctr">
              <a:lnSpc>
                <a:spcPct val="80000"/>
              </a:lnSpc>
              <a:spcAft>
                <a:spcPts val="1200"/>
              </a:spcAft>
            </a:pPr>
            <a:r>
              <a:rPr lang="en-US" sz="1400" dirty="0"/>
              <a:t>WIC</a:t>
            </a:r>
          </a:p>
          <a:p>
            <a:pPr algn="ctr">
              <a:lnSpc>
                <a:spcPct val="80000"/>
              </a:lnSpc>
              <a:spcAft>
                <a:spcPts val="1200"/>
              </a:spcAft>
            </a:pPr>
            <a:r>
              <a:rPr lang="en-US" sz="1400" dirty="0"/>
              <a:t>Smoking Cessation</a:t>
            </a:r>
          </a:p>
          <a:p>
            <a:pPr algn="ctr">
              <a:lnSpc>
                <a:spcPct val="80000"/>
              </a:lnSpc>
              <a:spcAft>
                <a:spcPts val="1200"/>
              </a:spcAft>
            </a:pPr>
            <a:r>
              <a:rPr lang="en-US" sz="1400" dirty="0"/>
              <a:t>Diabetes Prevention</a:t>
            </a:r>
          </a:p>
          <a:p>
            <a:pPr algn="ctr">
              <a:lnSpc>
                <a:spcPct val="80000"/>
              </a:lnSpc>
              <a:spcAft>
                <a:spcPts val="1200"/>
              </a:spcAft>
            </a:pPr>
            <a:r>
              <a:rPr lang="en-US" sz="1400" dirty="0"/>
              <a:t>Prescription Assistance</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1474348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RSA Map">
    <p:spTree>
      <p:nvGrpSpPr>
        <p:cNvPr id="1" name=""/>
        <p:cNvGrpSpPr/>
        <p:nvPr/>
      </p:nvGrpSpPr>
      <p:grpSpPr>
        <a:xfrm>
          <a:off x="0" y="0"/>
          <a:ext cx="0" cy="0"/>
          <a:chOff x="0" y="0"/>
          <a:chExt cx="0" cy="0"/>
        </a:xfrm>
      </p:grpSpPr>
      <p:sp>
        <p:nvSpPr>
          <p:cNvPr id="28" name="Title 5"/>
          <p:cNvSpPr txBox="1">
            <a:spLocks/>
          </p:cNvSpPr>
          <p:nvPr userDrawn="1"/>
        </p:nvSpPr>
        <p:spPr>
          <a:xfrm>
            <a:off x="838200" y="381636"/>
            <a:ext cx="1051560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a:t>Kentucky Department for Public Health</a:t>
            </a:r>
          </a:p>
        </p:txBody>
      </p:sp>
      <p:sp>
        <p:nvSpPr>
          <p:cNvPr id="8" name="Rectangle 7"/>
          <p:cNvSpPr/>
          <p:nvPr userDrawn="1"/>
        </p:nvSpPr>
        <p:spPr>
          <a:xfrm>
            <a:off x="0" y="1938639"/>
            <a:ext cx="12192000" cy="24126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5"/>
          <p:cNvSpPr txBox="1">
            <a:spLocks/>
          </p:cNvSpPr>
          <p:nvPr userDrawn="1"/>
        </p:nvSpPr>
        <p:spPr>
          <a:xfrm>
            <a:off x="838200" y="116840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latin typeface="Calibri Light" panose="020F0302020204030204" pitchFamily="34" charset="0"/>
              </a:rPr>
              <a:t>Response to the Opioid Crisis</a:t>
            </a:r>
          </a:p>
        </p:txBody>
      </p:sp>
      <p:sp>
        <p:nvSpPr>
          <p:cNvPr id="14" name="Pentagon 13"/>
          <p:cNvSpPr/>
          <p:nvPr userDrawn="1"/>
        </p:nvSpPr>
        <p:spPr>
          <a:xfrm>
            <a:off x="8287050" y="3490913"/>
            <a:ext cx="2819314" cy="578875"/>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5" name="Pentagon 14"/>
          <p:cNvSpPr/>
          <p:nvPr userDrawn="1"/>
        </p:nvSpPr>
        <p:spPr>
          <a:xfrm>
            <a:off x="8287050" y="2839317"/>
            <a:ext cx="2819314" cy="57887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6" name="Pentagon 15"/>
          <p:cNvSpPr/>
          <p:nvPr userDrawn="1"/>
        </p:nvSpPr>
        <p:spPr>
          <a:xfrm>
            <a:off x="8287050" y="2191675"/>
            <a:ext cx="2819314" cy="57887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7" name="TextBox 16"/>
          <p:cNvSpPr txBox="1"/>
          <p:nvPr userDrawn="1"/>
        </p:nvSpPr>
        <p:spPr>
          <a:xfrm>
            <a:off x="8287050" y="2305057"/>
            <a:ext cx="2045134" cy="369332"/>
          </a:xfrm>
          <a:prstGeom prst="rect">
            <a:avLst/>
          </a:prstGeom>
          <a:noFill/>
        </p:spPr>
        <p:txBody>
          <a:bodyPr wrap="square" rtlCol="0">
            <a:spAutoFit/>
          </a:bodyPr>
          <a:lstStyle/>
          <a:p>
            <a:pPr algn="l"/>
            <a:r>
              <a:rPr lang="en-US" b="1" dirty="0">
                <a:solidFill>
                  <a:schemeClr val="bg1"/>
                </a:solidFill>
              </a:rPr>
              <a:t>Syringe Exchange</a:t>
            </a:r>
          </a:p>
        </p:txBody>
      </p:sp>
      <p:sp>
        <p:nvSpPr>
          <p:cNvPr id="18" name="TextBox 17"/>
          <p:cNvSpPr txBox="1"/>
          <p:nvPr userDrawn="1"/>
        </p:nvSpPr>
        <p:spPr>
          <a:xfrm>
            <a:off x="8287050" y="2954596"/>
            <a:ext cx="3045346" cy="369332"/>
          </a:xfrm>
          <a:prstGeom prst="rect">
            <a:avLst/>
          </a:prstGeom>
          <a:noFill/>
        </p:spPr>
        <p:txBody>
          <a:bodyPr wrap="square" rtlCol="0">
            <a:spAutoFit/>
          </a:bodyPr>
          <a:lstStyle/>
          <a:p>
            <a:pPr algn="l"/>
            <a:r>
              <a:rPr lang="en-US" b="1" dirty="0">
                <a:solidFill>
                  <a:schemeClr val="bg1"/>
                </a:solidFill>
              </a:rPr>
              <a:t>www.FindHelpNowKY.org</a:t>
            </a:r>
          </a:p>
        </p:txBody>
      </p:sp>
      <p:sp>
        <p:nvSpPr>
          <p:cNvPr id="19" name="TextBox 18"/>
          <p:cNvSpPr txBox="1"/>
          <p:nvPr userDrawn="1"/>
        </p:nvSpPr>
        <p:spPr>
          <a:xfrm>
            <a:off x="8287049" y="3606724"/>
            <a:ext cx="2538605" cy="369332"/>
          </a:xfrm>
          <a:prstGeom prst="rect">
            <a:avLst/>
          </a:prstGeom>
          <a:noFill/>
        </p:spPr>
        <p:txBody>
          <a:bodyPr wrap="square" rtlCol="0">
            <a:spAutoFit/>
          </a:bodyPr>
          <a:lstStyle/>
          <a:p>
            <a:pPr algn="l"/>
            <a:r>
              <a:rPr lang="en-US" b="1" dirty="0">
                <a:solidFill>
                  <a:schemeClr val="bg1"/>
                </a:solidFill>
              </a:rPr>
              <a:t>Naloxone Distribution</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dirty="0"/>
          </a:p>
        </p:txBody>
      </p:sp>
      <p:sp>
        <p:nvSpPr>
          <p:cNvPr id="26" name="Picture Placeholder 2"/>
          <p:cNvSpPr>
            <a:spLocks noGrp="1"/>
          </p:cNvSpPr>
          <p:nvPr>
            <p:ph type="pic" idx="1" hasCustomPrompt="1"/>
          </p:nvPr>
        </p:nvSpPr>
        <p:spPr>
          <a:xfrm>
            <a:off x="495575" y="2191675"/>
            <a:ext cx="7510764" cy="4377946"/>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Updated Map</a:t>
            </a:r>
          </a:p>
        </p:txBody>
      </p:sp>
    </p:spTree>
    <p:extLst>
      <p:ext uri="{BB962C8B-B14F-4D97-AF65-F5344CB8AC3E}">
        <p14:creationId xmlns:p14="http://schemas.microsoft.com/office/powerpoint/2010/main" val="3388583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H System1">
    <p:spTree>
      <p:nvGrpSpPr>
        <p:cNvPr id="1" name=""/>
        <p:cNvGrpSpPr/>
        <p:nvPr/>
      </p:nvGrpSpPr>
      <p:grpSpPr>
        <a:xfrm>
          <a:off x="0" y="0"/>
          <a:ext cx="0" cy="0"/>
          <a:chOff x="0" y="0"/>
          <a:chExt cx="0" cy="0"/>
        </a:xfrm>
      </p:grpSpPr>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a:t>Public Health System in Kentucky</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dirty="0"/>
          </a:p>
        </p:txBody>
      </p:sp>
      <p:sp>
        <p:nvSpPr>
          <p:cNvPr id="9" name="Oval 8"/>
          <p:cNvSpPr/>
          <p:nvPr userDrawn="1"/>
        </p:nvSpPr>
        <p:spPr>
          <a:xfrm>
            <a:off x="1638300" y="2370553"/>
            <a:ext cx="1844675" cy="1844675"/>
          </a:xfrm>
          <a:prstGeom prst="ellipse">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userDrawn="1"/>
        </p:nvSpPr>
        <p:spPr>
          <a:xfrm>
            <a:off x="1734740" y="2466993"/>
            <a:ext cx="1651794" cy="1651794"/>
          </a:xfrm>
          <a:prstGeom prst="ellipse">
            <a:avLst/>
          </a:prstGeom>
          <a:solidFill>
            <a:schemeClr val="tx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2078775" y="2785059"/>
            <a:ext cx="963725" cy="1015663"/>
          </a:xfrm>
          <a:prstGeom prst="rect">
            <a:avLst/>
          </a:prstGeom>
        </p:spPr>
        <p:txBody>
          <a:bodyPr wrap="none">
            <a:spAutoFit/>
          </a:bodyPr>
          <a:lstStyle/>
          <a:p>
            <a:r>
              <a:rPr lang="en-US" sz="6000" b="1" dirty="0">
                <a:solidFill>
                  <a:schemeClr val="bg1"/>
                </a:solidFill>
              </a:rPr>
              <a:t>61</a:t>
            </a:r>
          </a:p>
        </p:txBody>
      </p:sp>
      <p:cxnSp>
        <p:nvCxnSpPr>
          <p:cNvPr id="12" name="Straight Connector 11"/>
          <p:cNvCxnSpPr/>
          <p:nvPr userDrawn="1"/>
        </p:nvCxnSpPr>
        <p:spPr>
          <a:xfrm>
            <a:off x="2560637" y="4215228"/>
            <a:ext cx="0" cy="457200"/>
          </a:xfrm>
          <a:prstGeom prst="line">
            <a:avLst/>
          </a:prstGeom>
          <a:ln w="38100">
            <a:solidFill>
              <a:schemeClr val="tx2"/>
            </a:solidFill>
            <a:round/>
            <a:tailEnd type="ova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1074737" y="4963942"/>
            <a:ext cx="2989263" cy="1200329"/>
          </a:xfrm>
          <a:prstGeom prst="rect">
            <a:avLst/>
          </a:prstGeom>
          <a:noFill/>
        </p:spPr>
        <p:txBody>
          <a:bodyPr wrap="square" rtlCol="0">
            <a:spAutoFit/>
          </a:bodyPr>
          <a:lstStyle/>
          <a:p>
            <a:pPr algn="ctr"/>
            <a:r>
              <a:rPr lang="en-US" dirty="0"/>
              <a:t>Partners with 61 local health departments to provide core services in all 120 counties</a:t>
            </a:r>
          </a:p>
          <a:p>
            <a:endParaRPr lang="en-US" dirty="0"/>
          </a:p>
        </p:txBody>
      </p:sp>
      <p:sp>
        <p:nvSpPr>
          <p:cNvPr id="14" name="Oval 13"/>
          <p:cNvSpPr/>
          <p:nvPr userDrawn="1"/>
        </p:nvSpPr>
        <p:spPr>
          <a:xfrm>
            <a:off x="5173662" y="2370553"/>
            <a:ext cx="1844675" cy="1844675"/>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userDrawn="1"/>
        </p:nvSpPr>
        <p:spPr>
          <a:xfrm>
            <a:off x="5270102" y="2466993"/>
            <a:ext cx="1651794" cy="1651794"/>
          </a:xfrm>
          <a:prstGeom prst="ellipse">
            <a:avLst/>
          </a:prstGeom>
          <a:solidFill>
            <a:schemeClr val="accent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5489102" y="2860949"/>
            <a:ext cx="1213794" cy="935000"/>
          </a:xfrm>
          <a:prstGeom prst="rect">
            <a:avLst/>
          </a:prstGeom>
        </p:spPr>
        <p:txBody>
          <a:bodyPr wrap="none">
            <a:spAutoFit/>
          </a:bodyPr>
          <a:lstStyle/>
          <a:p>
            <a:pPr algn="ctr">
              <a:lnSpc>
                <a:spcPct val="60000"/>
              </a:lnSpc>
            </a:pPr>
            <a:r>
              <a:rPr lang="en-US" sz="6000" b="1" dirty="0">
                <a:solidFill>
                  <a:schemeClr val="bg1"/>
                </a:solidFill>
              </a:rPr>
              <a:t>4</a:t>
            </a:r>
            <a:br>
              <a:rPr lang="en-US" sz="6000" b="1" dirty="0">
                <a:solidFill>
                  <a:schemeClr val="bg1"/>
                </a:solidFill>
              </a:rPr>
            </a:br>
            <a:r>
              <a:rPr lang="en-US" sz="2800" b="1" dirty="0">
                <a:solidFill>
                  <a:schemeClr val="bg1"/>
                </a:solidFill>
              </a:rPr>
              <a:t>million</a:t>
            </a:r>
          </a:p>
        </p:txBody>
      </p:sp>
      <p:cxnSp>
        <p:nvCxnSpPr>
          <p:cNvPr id="17" name="Straight Connector 16"/>
          <p:cNvCxnSpPr/>
          <p:nvPr userDrawn="1"/>
        </p:nvCxnSpPr>
        <p:spPr>
          <a:xfrm>
            <a:off x="6095999" y="4215228"/>
            <a:ext cx="0" cy="457200"/>
          </a:xfrm>
          <a:prstGeom prst="line">
            <a:avLst/>
          </a:prstGeom>
          <a:ln w="38100">
            <a:solidFill>
              <a:schemeClr val="accent1"/>
            </a:solidFill>
            <a:round/>
            <a:tailEnd type="ova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4610099" y="4963942"/>
            <a:ext cx="2989263" cy="1200329"/>
          </a:xfrm>
          <a:prstGeom prst="rect">
            <a:avLst/>
          </a:prstGeom>
          <a:noFill/>
        </p:spPr>
        <p:txBody>
          <a:bodyPr wrap="square" rtlCol="0">
            <a:spAutoFit/>
          </a:bodyPr>
          <a:lstStyle/>
          <a:p>
            <a:pPr algn="ctr"/>
            <a:r>
              <a:rPr lang="en-US" dirty="0"/>
              <a:t>Delivers more than 4 million</a:t>
            </a:r>
            <a:r>
              <a:rPr lang="en-US" baseline="0" dirty="0"/>
              <a:t> </a:t>
            </a:r>
            <a:r>
              <a:rPr lang="en-US" dirty="0"/>
              <a:t>services to over 400,000 Kentuckians annually</a:t>
            </a:r>
          </a:p>
          <a:p>
            <a:endParaRPr lang="en-US" dirty="0"/>
          </a:p>
        </p:txBody>
      </p:sp>
      <p:sp>
        <p:nvSpPr>
          <p:cNvPr id="19" name="Oval 18"/>
          <p:cNvSpPr/>
          <p:nvPr userDrawn="1"/>
        </p:nvSpPr>
        <p:spPr>
          <a:xfrm>
            <a:off x="8917213" y="2370553"/>
            <a:ext cx="1844675" cy="1844675"/>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userDrawn="1"/>
        </p:nvSpPr>
        <p:spPr>
          <a:xfrm>
            <a:off x="9013653" y="2466993"/>
            <a:ext cx="1651794" cy="1651794"/>
          </a:xfrm>
          <a:prstGeom prst="ellipse">
            <a:avLst/>
          </a:prstGeom>
          <a:solidFill>
            <a:schemeClr val="accent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userDrawn="1"/>
        </p:nvSpPr>
        <p:spPr>
          <a:xfrm>
            <a:off x="9192578" y="2785058"/>
            <a:ext cx="1293944" cy="1015663"/>
          </a:xfrm>
          <a:prstGeom prst="rect">
            <a:avLst/>
          </a:prstGeom>
        </p:spPr>
        <p:txBody>
          <a:bodyPr wrap="none">
            <a:spAutoFit/>
          </a:bodyPr>
          <a:lstStyle/>
          <a:p>
            <a:r>
              <a:rPr lang="en-US" sz="6000" b="1" dirty="0">
                <a:solidFill>
                  <a:schemeClr val="bg1"/>
                </a:solidFill>
              </a:rPr>
              <a:t>1/3</a:t>
            </a:r>
          </a:p>
        </p:txBody>
      </p:sp>
      <p:cxnSp>
        <p:nvCxnSpPr>
          <p:cNvPr id="22" name="Straight Connector 21"/>
          <p:cNvCxnSpPr/>
          <p:nvPr userDrawn="1"/>
        </p:nvCxnSpPr>
        <p:spPr>
          <a:xfrm>
            <a:off x="9839550" y="4215228"/>
            <a:ext cx="0" cy="457200"/>
          </a:xfrm>
          <a:prstGeom prst="line">
            <a:avLst/>
          </a:prstGeom>
          <a:ln w="38100">
            <a:solidFill>
              <a:schemeClr val="accent2"/>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8353650" y="4963942"/>
            <a:ext cx="2989263" cy="923330"/>
          </a:xfrm>
          <a:prstGeom prst="rect">
            <a:avLst/>
          </a:prstGeom>
          <a:noFill/>
        </p:spPr>
        <p:txBody>
          <a:bodyPr wrap="square" rtlCol="0">
            <a:spAutoFit/>
          </a:bodyPr>
          <a:lstStyle/>
          <a:p>
            <a:pPr algn="ctr"/>
            <a:r>
              <a:rPr lang="en-US" dirty="0"/>
              <a:t>Regulates an estimated third of Kentucky’s economy</a:t>
            </a:r>
          </a:p>
          <a:p>
            <a:endParaRPr lang="en-US" dirty="0"/>
          </a:p>
        </p:txBody>
      </p:sp>
      <p:sp>
        <p:nvSpPr>
          <p:cNvPr id="24" name="Title 5"/>
          <p:cNvSpPr txBox="1">
            <a:spLocks/>
          </p:cNvSpPr>
          <p:nvPr userDrawn="1"/>
        </p:nvSpPr>
        <p:spPr>
          <a:xfrm>
            <a:off x="0" y="1182468"/>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latin typeface="Calibri Light" panose="020F0302020204030204" pitchFamily="34" charset="0"/>
              </a:rPr>
              <a:t>Overview of the Largest Healthcare System in Kentucky</a:t>
            </a:r>
          </a:p>
        </p:txBody>
      </p:sp>
    </p:spTree>
    <p:extLst>
      <p:ext uri="{BB962C8B-B14F-4D97-AF65-F5344CB8AC3E}">
        <p14:creationId xmlns:p14="http://schemas.microsoft.com/office/powerpoint/2010/main" val="290207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H System2">
    <p:spTree>
      <p:nvGrpSpPr>
        <p:cNvPr id="1" name=""/>
        <p:cNvGrpSpPr/>
        <p:nvPr/>
      </p:nvGrpSpPr>
      <p:grpSpPr>
        <a:xfrm>
          <a:off x="0" y="0"/>
          <a:ext cx="0" cy="0"/>
          <a:chOff x="0" y="0"/>
          <a:chExt cx="0" cy="0"/>
        </a:xfrm>
      </p:grpSpPr>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a:t>Public Health System in Kentucky</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dirty="0"/>
          </a:p>
        </p:txBody>
      </p:sp>
      <p:sp>
        <p:nvSpPr>
          <p:cNvPr id="24" name="Title 5"/>
          <p:cNvSpPr txBox="1">
            <a:spLocks/>
          </p:cNvSpPr>
          <p:nvPr userDrawn="1"/>
        </p:nvSpPr>
        <p:spPr>
          <a:xfrm>
            <a:off x="0" y="1182468"/>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latin typeface="Calibri Light" panose="020F0302020204030204" pitchFamily="34" charset="0"/>
              </a:rPr>
              <a:t>Statewide Reach</a:t>
            </a:r>
          </a:p>
        </p:txBody>
      </p:sp>
      <p:sp>
        <p:nvSpPr>
          <p:cNvPr id="26" name="Picture Placeholder 2"/>
          <p:cNvSpPr>
            <a:spLocks noGrp="1"/>
          </p:cNvSpPr>
          <p:nvPr>
            <p:ph type="pic" idx="1" hasCustomPrompt="1"/>
          </p:nvPr>
        </p:nvSpPr>
        <p:spPr>
          <a:xfrm>
            <a:off x="1758" y="1954498"/>
            <a:ext cx="12188484" cy="4903502"/>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Updated Map</a:t>
            </a:r>
          </a:p>
        </p:txBody>
      </p:sp>
      <p:grpSp>
        <p:nvGrpSpPr>
          <p:cNvPr id="27" name="Group 26"/>
          <p:cNvGrpSpPr/>
          <p:nvPr userDrawn="1"/>
        </p:nvGrpSpPr>
        <p:grpSpPr>
          <a:xfrm>
            <a:off x="1758" y="1880473"/>
            <a:ext cx="12188484" cy="74025"/>
            <a:chOff x="-2" y="6470422"/>
            <a:chExt cx="12188484" cy="387579"/>
          </a:xfrm>
        </p:grpSpPr>
        <p:sp>
          <p:nvSpPr>
            <p:cNvPr id="28" name="Rectangle 27"/>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9" name="Rectangle 28"/>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0" name="Rectangle 29"/>
            <p:cNvSpPr/>
            <p:nvPr userDrawn="1"/>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spTree>
    <p:extLst>
      <p:ext uri="{BB962C8B-B14F-4D97-AF65-F5344CB8AC3E}">
        <p14:creationId xmlns:p14="http://schemas.microsoft.com/office/powerpoint/2010/main" val="1492411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rogram Char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467B39D-87AC-4D39-8154-C6852A584385}" type="datetime1">
              <a:rPr lang="en-US" smtClean="0"/>
              <a:pPr/>
              <a:t>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B8925F-B6BB-49B0-9469-5285B9C99CB3}" type="slidenum">
              <a:rPr lang="en-US" smtClean="0"/>
              <a:pPr/>
              <a:t>‹#›</a:t>
            </a:fld>
            <a:endParaRPr lang="en-US" dirty="0"/>
          </a:p>
        </p:txBody>
      </p:sp>
      <p:sp>
        <p:nvSpPr>
          <p:cNvPr id="10" name="Rectangle 9"/>
          <p:cNvSpPr/>
          <p:nvPr userDrawn="1"/>
        </p:nvSpPr>
        <p:spPr>
          <a:xfrm>
            <a:off x="-9331" y="0"/>
            <a:ext cx="4069080" cy="68694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userDrawn="1"/>
        </p:nvSpPr>
        <p:spPr>
          <a:xfrm>
            <a:off x="470796" y="2488568"/>
            <a:ext cx="3162759"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chemeClr val="bg1"/>
                </a:solidFill>
                <a:latin typeface="Calibri Light" panose="020F0302020204030204" pitchFamily="34" charset="0"/>
              </a:rPr>
              <a:t>Organizational Chart</a:t>
            </a:r>
          </a:p>
        </p:txBody>
      </p:sp>
      <p:graphicFrame>
        <p:nvGraphicFramePr>
          <p:cNvPr id="13" name="Diagram 12"/>
          <p:cNvGraphicFramePr/>
          <p:nvPr userDrawn="1">
            <p:extLst>
              <p:ext uri="{D42A27DB-BD31-4B8C-83A1-F6EECF244321}">
                <p14:modId xmlns:p14="http://schemas.microsoft.com/office/powerpoint/2010/main" val="3370687765"/>
              </p:ext>
            </p:extLst>
          </p:nvPr>
        </p:nvGraphicFramePr>
        <p:xfrm>
          <a:off x="3633555" y="592076"/>
          <a:ext cx="6325455" cy="5673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 name="Rectangle 28"/>
          <p:cNvSpPr/>
          <p:nvPr userDrawn="1"/>
        </p:nvSpPr>
        <p:spPr>
          <a:xfrm>
            <a:off x="9450320" y="523957"/>
            <a:ext cx="2483372" cy="6067815"/>
          </a:xfrm>
          <a:prstGeom prst="rect">
            <a:avLst/>
          </a:prstGeom>
        </p:spPr>
        <p:txBody>
          <a:bodyPr wrap="none">
            <a:spAutoFit/>
          </a:bodyPr>
          <a:lstStyle/>
          <a:p>
            <a:pPr lvl="0" algn="l" defTabSz="889000">
              <a:lnSpc>
                <a:spcPct val="80000"/>
              </a:lnSpc>
              <a:spcBef>
                <a:spcPct val="0"/>
              </a:spcBef>
              <a:spcAft>
                <a:spcPct val="35000"/>
              </a:spcAft>
            </a:pPr>
            <a:r>
              <a:rPr lang="en-US" sz="1100" kern="1200" dirty="0">
                <a:solidFill>
                  <a:schemeClr val="tx2"/>
                </a:solidFill>
              </a:rPr>
              <a:t>Health Equity</a:t>
            </a:r>
          </a:p>
          <a:p>
            <a:pPr lvl="0" algn="l" defTabSz="889000">
              <a:lnSpc>
                <a:spcPct val="80000"/>
              </a:lnSpc>
              <a:spcBef>
                <a:spcPct val="0"/>
              </a:spcBef>
              <a:spcAft>
                <a:spcPct val="35000"/>
              </a:spcAft>
            </a:pPr>
            <a:r>
              <a:rPr lang="en-US" sz="1100" kern="1200" dirty="0">
                <a:solidFill>
                  <a:schemeClr val="accent1"/>
                </a:solidFill>
              </a:rPr>
              <a:t>Nutrition Services </a:t>
            </a:r>
          </a:p>
          <a:p>
            <a:pPr lvl="0" algn="l" defTabSz="889000">
              <a:lnSpc>
                <a:spcPct val="80000"/>
              </a:lnSpc>
              <a:spcBef>
                <a:spcPct val="0"/>
              </a:spcBef>
              <a:spcAft>
                <a:spcPct val="35000"/>
              </a:spcAft>
            </a:pPr>
            <a:r>
              <a:rPr lang="en-US" sz="1100" kern="1200" dirty="0">
                <a:solidFill>
                  <a:schemeClr val="accent1"/>
                </a:solidFill>
              </a:rPr>
              <a:t>Child and Family Health Improvement</a:t>
            </a:r>
          </a:p>
          <a:p>
            <a:pPr lvl="0" algn="l" defTabSz="889000">
              <a:lnSpc>
                <a:spcPct val="80000"/>
              </a:lnSpc>
              <a:spcBef>
                <a:spcPct val="0"/>
              </a:spcBef>
              <a:spcAft>
                <a:spcPct val="35000"/>
              </a:spcAft>
            </a:pPr>
            <a:r>
              <a:rPr lang="en-US" sz="1100" kern="1200" dirty="0">
                <a:solidFill>
                  <a:schemeClr val="accent1"/>
                </a:solidFill>
              </a:rPr>
              <a:t>Early Childhood Development</a:t>
            </a:r>
          </a:p>
          <a:p>
            <a:pPr lvl="0" algn="l" defTabSz="889000">
              <a:lnSpc>
                <a:spcPct val="80000"/>
              </a:lnSpc>
              <a:spcBef>
                <a:spcPct val="0"/>
              </a:spcBef>
              <a:spcAft>
                <a:spcPct val="35000"/>
              </a:spcAft>
            </a:pPr>
            <a:r>
              <a:rPr lang="en-US" sz="1100" kern="1200" baseline="0" dirty="0">
                <a:solidFill>
                  <a:schemeClr val="accent6"/>
                </a:solidFill>
              </a:rPr>
              <a:t>Adolescent Health Initiatives</a:t>
            </a:r>
          </a:p>
          <a:p>
            <a:pPr lvl="0" algn="l" defTabSz="889000">
              <a:lnSpc>
                <a:spcPct val="80000"/>
              </a:lnSpc>
              <a:spcBef>
                <a:spcPct val="0"/>
              </a:spcBef>
              <a:spcAft>
                <a:spcPct val="35000"/>
              </a:spcAft>
            </a:pPr>
            <a:r>
              <a:rPr lang="en-US" sz="1100" kern="1200" baseline="0" dirty="0">
                <a:solidFill>
                  <a:schemeClr val="accent6"/>
                </a:solidFill>
              </a:rPr>
              <a:t>Breast and Cervical Cancer Screening</a:t>
            </a:r>
          </a:p>
          <a:p>
            <a:pPr lvl="0" algn="l" defTabSz="889000">
              <a:lnSpc>
                <a:spcPct val="80000"/>
              </a:lnSpc>
              <a:spcBef>
                <a:spcPct val="0"/>
              </a:spcBef>
              <a:spcAft>
                <a:spcPct val="35000"/>
              </a:spcAft>
            </a:pPr>
            <a:r>
              <a:rPr lang="en-US" sz="1100" kern="1200" baseline="0" dirty="0">
                <a:solidFill>
                  <a:schemeClr val="accent6"/>
                </a:solidFill>
              </a:rPr>
              <a:t>Family Planning</a:t>
            </a:r>
          </a:p>
          <a:p>
            <a:pPr lvl="0" algn="l" defTabSz="889000">
              <a:lnSpc>
                <a:spcPct val="80000"/>
              </a:lnSpc>
              <a:spcBef>
                <a:spcPct val="0"/>
              </a:spcBef>
              <a:spcAft>
                <a:spcPct val="35000"/>
              </a:spcAft>
            </a:pPr>
            <a:r>
              <a:rPr lang="en-US" sz="1100" kern="1200" baseline="0" dirty="0">
                <a:solidFill>
                  <a:schemeClr val="accent6"/>
                </a:solidFill>
              </a:rPr>
              <a:t>Preconception Health </a:t>
            </a:r>
          </a:p>
          <a:p>
            <a:pPr lvl="0" algn="l" defTabSz="889000">
              <a:lnSpc>
                <a:spcPct val="80000"/>
              </a:lnSpc>
              <a:spcBef>
                <a:spcPct val="0"/>
              </a:spcBef>
              <a:spcAft>
                <a:spcPct val="35000"/>
              </a:spcAft>
            </a:pPr>
            <a:r>
              <a:rPr lang="en-US" sz="1100" kern="1200" baseline="0" dirty="0">
                <a:solidFill>
                  <a:schemeClr val="accent6"/>
                </a:solidFill>
              </a:rPr>
              <a:t>Ovarian Cancer Awareness</a:t>
            </a:r>
          </a:p>
          <a:p>
            <a:pPr lvl="0" algn="l" defTabSz="889000">
              <a:lnSpc>
                <a:spcPct val="80000"/>
              </a:lnSpc>
              <a:spcBef>
                <a:spcPct val="0"/>
              </a:spcBef>
              <a:spcAft>
                <a:spcPct val="35000"/>
              </a:spcAft>
            </a:pPr>
            <a:r>
              <a:rPr lang="en-US" sz="1100" kern="1200" baseline="0" dirty="0">
                <a:solidFill>
                  <a:schemeClr val="accent2"/>
                </a:solidFill>
              </a:rPr>
              <a:t>Chronic Disease Prevention</a:t>
            </a:r>
          </a:p>
          <a:p>
            <a:pPr lvl="0" algn="l" defTabSz="889000">
              <a:lnSpc>
                <a:spcPct val="80000"/>
              </a:lnSpc>
              <a:spcBef>
                <a:spcPct val="0"/>
              </a:spcBef>
              <a:spcAft>
                <a:spcPct val="35000"/>
              </a:spcAft>
            </a:pPr>
            <a:r>
              <a:rPr lang="en-US" sz="1100" kern="1200" baseline="0" dirty="0">
                <a:solidFill>
                  <a:schemeClr val="accent2"/>
                </a:solidFill>
              </a:rPr>
              <a:t>Health Care Access</a:t>
            </a:r>
          </a:p>
          <a:p>
            <a:pPr marL="0" marR="0" lvl="0" indent="0" algn="l" defTabSz="889000" rtl="0" eaLnBrk="1" fontAlgn="auto" latinLnBrk="0" hangingPunct="1">
              <a:lnSpc>
                <a:spcPct val="80000"/>
              </a:lnSpc>
              <a:spcBef>
                <a:spcPct val="0"/>
              </a:spcBef>
              <a:spcAft>
                <a:spcPct val="35000"/>
              </a:spcAft>
              <a:buClrTx/>
              <a:buSzTx/>
              <a:buFontTx/>
              <a:buNone/>
              <a:tabLst/>
              <a:defRPr/>
            </a:pPr>
            <a:r>
              <a:rPr lang="en-US" sz="1100" kern="1200" dirty="0">
                <a:solidFill>
                  <a:schemeClr val="accent2"/>
                </a:solidFill>
              </a:rPr>
              <a:t>Health</a:t>
            </a:r>
            <a:r>
              <a:rPr lang="en-US" sz="1100" kern="1200" baseline="0" dirty="0">
                <a:solidFill>
                  <a:schemeClr val="accent2"/>
                </a:solidFill>
              </a:rPr>
              <a:t> Promotion</a:t>
            </a:r>
          </a:p>
          <a:p>
            <a:pPr lvl="0" algn="l" defTabSz="889000">
              <a:lnSpc>
                <a:spcPct val="80000"/>
              </a:lnSpc>
              <a:spcBef>
                <a:spcPct val="0"/>
              </a:spcBef>
              <a:spcAft>
                <a:spcPct val="35000"/>
              </a:spcAft>
            </a:pPr>
            <a:r>
              <a:rPr lang="en-US" sz="1100" kern="1200" baseline="0" dirty="0">
                <a:solidFill>
                  <a:schemeClr val="accent3"/>
                </a:solidFill>
              </a:rPr>
              <a:t>HIV/AIDS</a:t>
            </a:r>
          </a:p>
          <a:p>
            <a:pPr lvl="0" algn="l" defTabSz="889000">
              <a:lnSpc>
                <a:spcPct val="80000"/>
              </a:lnSpc>
              <a:spcBef>
                <a:spcPct val="0"/>
              </a:spcBef>
              <a:spcAft>
                <a:spcPct val="35000"/>
              </a:spcAft>
            </a:pPr>
            <a:r>
              <a:rPr lang="en-US" sz="1100" kern="1200" baseline="0" dirty="0">
                <a:solidFill>
                  <a:schemeClr val="accent3"/>
                </a:solidFill>
              </a:rPr>
              <a:t>Infectious Disease</a:t>
            </a:r>
          </a:p>
          <a:p>
            <a:pPr lvl="0" algn="l" defTabSz="889000">
              <a:lnSpc>
                <a:spcPct val="80000"/>
              </a:lnSpc>
              <a:spcBef>
                <a:spcPct val="0"/>
              </a:spcBef>
              <a:spcAft>
                <a:spcPct val="35000"/>
              </a:spcAft>
            </a:pPr>
            <a:r>
              <a:rPr lang="en-US" sz="1100" kern="1200" baseline="0" dirty="0">
                <a:solidFill>
                  <a:schemeClr val="accent3"/>
                </a:solidFill>
              </a:rPr>
              <a:t>Vital Statistics</a:t>
            </a:r>
          </a:p>
          <a:p>
            <a:pPr lvl="0" algn="l" defTabSz="889000">
              <a:lnSpc>
                <a:spcPct val="80000"/>
              </a:lnSpc>
              <a:spcBef>
                <a:spcPct val="0"/>
              </a:spcBef>
              <a:spcAft>
                <a:spcPct val="35000"/>
              </a:spcAft>
            </a:pPr>
            <a:r>
              <a:rPr lang="en-US" sz="1100" kern="1200" baseline="0" dirty="0">
                <a:solidFill>
                  <a:schemeClr val="accent3"/>
                </a:solidFill>
              </a:rPr>
              <a:t>Immunizations</a:t>
            </a:r>
          </a:p>
          <a:p>
            <a:pPr lvl="0" algn="l" defTabSz="889000">
              <a:lnSpc>
                <a:spcPct val="80000"/>
              </a:lnSpc>
              <a:spcBef>
                <a:spcPct val="0"/>
              </a:spcBef>
              <a:spcAft>
                <a:spcPct val="35000"/>
              </a:spcAft>
            </a:pPr>
            <a:r>
              <a:rPr lang="en-US" sz="1100" kern="1200" baseline="0" dirty="0">
                <a:solidFill>
                  <a:schemeClr val="accent4"/>
                </a:solidFill>
              </a:rPr>
              <a:t>Milk Safety</a:t>
            </a:r>
          </a:p>
          <a:p>
            <a:pPr lvl="0" algn="l" defTabSz="889000">
              <a:lnSpc>
                <a:spcPct val="80000"/>
              </a:lnSpc>
              <a:spcBef>
                <a:spcPct val="0"/>
              </a:spcBef>
              <a:spcAft>
                <a:spcPct val="35000"/>
              </a:spcAft>
            </a:pPr>
            <a:r>
              <a:rPr lang="en-US" sz="1100" kern="1200" baseline="0" dirty="0">
                <a:solidFill>
                  <a:schemeClr val="accent4"/>
                </a:solidFill>
              </a:rPr>
              <a:t>Food Safety</a:t>
            </a:r>
          </a:p>
          <a:p>
            <a:pPr lvl="0" algn="l" defTabSz="889000">
              <a:lnSpc>
                <a:spcPct val="80000"/>
              </a:lnSpc>
              <a:spcBef>
                <a:spcPct val="0"/>
              </a:spcBef>
              <a:spcAft>
                <a:spcPct val="35000"/>
              </a:spcAft>
            </a:pPr>
            <a:r>
              <a:rPr lang="en-US" sz="1100" kern="1200" baseline="0" dirty="0">
                <a:solidFill>
                  <a:schemeClr val="accent4"/>
                </a:solidFill>
              </a:rPr>
              <a:t>Environmental Management</a:t>
            </a:r>
          </a:p>
          <a:p>
            <a:pPr lvl="0" algn="l" defTabSz="889000">
              <a:lnSpc>
                <a:spcPct val="80000"/>
              </a:lnSpc>
              <a:spcBef>
                <a:spcPct val="0"/>
              </a:spcBef>
              <a:spcAft>
                <a:spcPct val="35000"/>
              </a:spcAft>
            </a:pPr>
            <a:r>
              <a:rPr lang="en-US" sz="1100" kern="1200" baseline="0" dirty="0">
                <a:solidFill>
                  <a:schemeClr val="accent4"/>
                </a:solidFill>
              </a:rPr>
              <a:t>Radiation Health</a:t>
            </a:r>
          </a:p>
          <a:p>
            <a:pPr lvl="0" algn="l" defTabSz="889000">
              <a:lnSpc>
                <a:spcPct val="80000"/>
              </a:lnSpc>
              <a:spcBef>
                <a:spcPct val="0"/>
              </a:spcBef>
              <a:spcAft>
                <a:spcPct val="35000"/>
              </a:spcAft>
            </a:pPr>
            <a:r>
              <a:rPr lang="en-US" sz="1100" kern="1200" baseline="0" dirty="0">
                <a:solidFill>
                  <a:schemeClr val="accent4"/>
                </a:solidFill>
              </a:rPr>
              <a:t>Public Safety</a:t>
            </a:r>
          </a:p>
          <a:p>
            <a:pPr lvl="0" algn="l" defTabSz="889000">
              <a:lnSpc>
                <a:spcPct val="80000"/>
              </a:lnSpc>
              <a:spcBef>
                <a:spcPct val="0"/>
              </a:spcBef>
              <a:spcAft>
                <a:spcPct val="35000"/>
              </a:spcAft>
            </a:pPr>
            <a:r>
              <a:rPr lang="en-US" sz="1100" kern="1200" baseline="0" dirty="0">
                <a:solidFill>
                  <a:schemeClr val="accent4"/>
                </a:solidFill>
              </a:rPr>
              <a:t>Public Health Preparedness</a:t>
            </a:r>
          </a:p>
          <a:p>
            <a:pPr lvl="0" algn="l" defTabSz="889000">
              <a:lnSpc>
                <a:spcPct val="80000"/>
              </a:lnSpc>
              <a:spcBef>
                <a:spcPct val="0"/>
              </a:spcBef>
              <a:spcAft>
                <a:spcPct val="35000"/>
              </a:spcAft>
            </a:pPr>
            <a:r>
              <a:rPr lang="en-US" sz="1100" kern="1200" baseline="0" dirty="0">
                <a:solidFill>
                  <a:schemeClr val="accent1"/>
                </a:solidFill>
              </a:rPr>
              <a:t>Microbiology</a:t>
            </a:r>
          </a:p>
          <a:p>
            <a:pPr lvl="0" algn="l" defTabSz="889000">
              <a:lnSpc>
                <a:spcPct val="80000"/>
              </a:lnSpc>
              <a:spcBef>
                <a:spcPct val="0"/>
              </a:spcBef>
              <a:spcAft>
                <a:spcPct val="35000"/>
              </a:spcAft>
            </a:pPr>
            <a:r>
              <a:rPr lang="en-US" sz="1100" kern="1200" baseline="0" dirty="0">
                <a:solidFill>
                  <a:schemeClr val="accent1"/>
                </a:solidFill>
              </a:rPr>
              <a:t>Molecular and Clinical Chemistry</a:t>
            </a:r>
          </a:p>
          <a:p>
            <a:pPr lvl="0" algn="l" defTabSz="889000">
              <a:lnSpc>
                <a:spcPct val="80000"/>
              </a:lnSpc>
              <a:spcBef>
                <a:spcPct val="0"/>
              </a:spcBef>
              <a:spcAft>
                <a:spcPct val="35000"/>
              </a:spcAft>
            </a:pPr>
            <a:r>
              <a:rPr lang="en-US" sz="1100" kern="1200" baseline="0" dirty="0">
                <a:solidFill>
                  <a:schemeClr val="accent1"/>
                </a:solidFill>
              </a:rPr>
              <a:t>Global Preparedness and Environmental</a:t>
            </a:r>
          </a:p>
          <a:p>
            <a:pPr lvl="0" algn="l" defTabSz="889000">
              <a:lnSpc>
                <a:spcPct val="80000"/>
              </a:lnSpc>
              <a:spcBef>
                <a:spcPct val="0"/>
              </a:spcBef>
              <a:spcAft>
                <a:spcPct val="35000"/>
              </a:spcAft>
            </a:pPr>
            <a:r>
              <a:rPr lang="en-US" sz="1100" kern="1200" baseline="0" dirty="0">
                <a:solidFill>
                  <a:schemeClr val="accent1"/>
                </a:solidFill>
              </a:rPr>
              <a:t>Business Operations</a:t>
            </a:r>
          </a:p>
          <a:p>
            <a:pPr lvl="0" algn="l" defTabSz="889000">
              <a:lnSpc>
                <a:spcPct val="80000"/>
              </a:lnSpc>
              <a:spcBef>
                <a:spcPct val="0"/>
              </a:spcBef>
              <a:spcAft>
                <a:spcPct val="35000"/>
              </a:spcAft>
            </a:pPr>
            <a:r>
              <a:rPr lang="en-US" sz="1100" kern="1200" baseline="0" dirty="0">
                <a:solidFill>
                  <a:schemeClr val="accent2"/>
                </a:solidFill>
              </a:rPr>
              <a:t>Contracts and Payment</a:t>
            </a:r>
          </a:p>
          <a:p>
            <a:pPr lvl="0" algn="l" defTabSz="889000">
              <a:lnSpc>
                <a:spcPct val="80000"/>
              </a:lnSpc>
              <a:spcBef>
                <a:spcPct val="0"/>
              </a:spcBef>
              <a:spcAft>
                <a:spcPct val="35000"/>
              </a:spcAft>
            </a:pPr>
            <a:r>
              <a:rPr lang="en-US" sz="1100" kern="1200" baseline="0" dirty="0">
                <a:solidFill>
                  <a:schemeClr val="accent2"/>
                </a:solidFill>
              </a:rPr>
              <a:t>Local Health Operations</a:t>
            </a:r>
          </a:p>
          <a:p>
            <a:pPr lvl="0" algn="l" defTabSz="889000">
              <a:lnSpc>
                <a:spcPct val="80000"/>
              </a:lnSpc>
              <a:spcBef>
                <a:spcPct val="0"/>
              </a:spcBef>
              <a:spcAft>
                <a:spcPct val="35000"/>
              </a:spcAft>
            </a:pPr>
            <a:r>
              <a:rPr lang="en-US" sz="1100" kern="1200" baseline="0" dirty="0">
                <a:solidFill>
                  <a:schemeClr val="accent2"/>
                </a:solidFill>
              </a:rPr>
              <a:t>Budget</a:t>
            </a:r>
          </a:p>
          <a:p>
            <a:pPr lvl="0" algn="l" defTabSz="889000">
              <a:lnSpc>
                <a:spcPct val="80000"/>
              </a:lnSpc>
              <a:spcBef>
                <a:spcPct val="0"/>
              </a:spcBef>
              <a:spcAft>
                <a:spcPct val="35000"/>
              </a:spcAft>
            </a:pPr>
            <a:r>
              <a:rPr lang="en-US" sz="1100" kern="1200" baseline="0" dirty="0">
                <a:solidFill>
                  <a:schemeClr val="accent2"/>
                </a:solidFill>
              </a:rPr>
              <a:t>Local Health Personnel</a:t>
            </a:r>
          </a:p>
          <a:p>
            <a:pPr lvl="0" algn="l" defTabSz="889000">
              <a:lnSpc>
                <a:spcPct val="80000"/>
              </a:lnSpc>
              <a:spcBef>
                <a:spcPct val="0"/>
              </a:spcBef>
              <a:spcAft>
                <a:spcPct val="35000"/>
              </a:spcAft>
            </a:pPr>
            <a:r>
              <a:rPr lang="en-US" sz="1100" kern="1200" baseline="0" dirty="0">
                <a:solidFill>
                  <a:schemeClr val="accent2"/>
                </a:solidFill>
              </a:rPr>
              <a:t>Education and Workforce Development</a:t>
            </a:r>
          </a:p>
        </p:txBody>
      </p:sp>
      <p:sp>
        <p:nvSpPr>
          <p:cNvPr id="31" name="Title 5"/>
          <p:cNvSpPr txBox="1">
            <a:spLocks/>
          </p:cNvSpPr>
          <p:nvPr userDrawn="1"/>
        </p:nvSpPr>
        <p:spPr>
          <a:xfrm>
            <a:off x="5909" y="1026254"/>
            <a:ext cx="4038600"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4400" b="1" dirty="0">
                <a:solidFill>
                  <a:schemeClr val="bg1"/>
                </a:solidFill>
                <a:latin typeface="+mj-lt"/>
              </a:rPr>
              <a:t>Kentucky</a:t>
            </a:r>
            <a:br>
              <a:rPr lang="en-US" sz="4400" b="1" dirty="0">
                <a:solidFill>
                  <a:schemeClr val="bg1"/>
                </a:solidFill>
                <a:latin typeface="+mj-lt"/>
              </a:rPr>
            </a:br>
            <a:r>
              <a:rPr lang="en-US" sz="4400" b="1" dirty="0">
                <a:solidFill>
                  <a:schemeClr val="bg1"/>
                </a:solidFill>
                <a:latin typeface="+mj-lt"/>
              </a:rPr>
              <a:t>Department for</a:t>
            </a:r>
            <a:br>
              <a:rPr lang="en-US" sz="4400" b="1" dirty="0">
                <a:solidFill>
                  <a:schemeClr val="bg1"/>
                </a:solidFill>
                <a:latin typeface="+mj-lt"/>
              </a:rPr>
            </a:br>
            <a:r>
              <a:rPr lang="en-US" sz="4400" b="1" dirty="0">
                <a:solidFill>
                  <a:schemeClr val="bg1"/>
                </a:solidFill>
                <a:latin typeface="+mj-lt"/>
              </a:rPr>
              <a:t>Public Health</a:t>
            </a:r>
          </a:p>
        </p:txBody>
      </p:sp>
    </p:spTree>
    <p:extLst>
      <p:ext uri="{BB962C8B-B14F-4D97-AF65-F5344CB8AC3E}">
        <p14:creationId xmlns:p14="http://schemas.microsoft.com/office/powerpoint/2010/main" val="4274432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18" name="Group 17"/>
          <p:cNvGrpSpPr/>
          <p:nvPr userDrawn="1"/>
        </p:nvGrpSpPr>
        <p:grpSpPr>
          <a:xfrm>
            <a:off x="-2" y="6470422"/>
            <a:ext cx="12188484" cy="387579"/>
            <a:chOff x="-2" y="6470422"/>
            <a:chExt cx="12188484" cy="387579"/>
          </a:xfrm>
        </p:grpSpPr>
        <p:sp>
          <p:nvSpPr>
            <p:cNvPr id="19" name="Rectangle 18"/>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p:cNvSpPr>
            <a:spLocks noGrp="1"/>
          </p:cNvSpPr>
          <p:nvPr>
            <p:ph type="title"/>
          </p:nvPr>
        </p:nvSpPr>
        <p:spPr/>
        <p:txBody>
          <a:bodyPr>
            <a:normAutofit/>
          </a:bodyPr>
          <a:lstStyle>
            <a:lvl1pPr>
              <a:defRPr sz="44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E62C3F8-06FB-4101-86A5-190C2C263B48}" type="datetime1">
              <a:rPr lang="en-US" smtClean="0"/>
              <a:t>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B8925F-B6BB-49B0-9469-5285B9C99CB3}" type="slidenum">
              <a:rPr lang="en-US" smtClean="0"/>
              <a:t>‹#›</a:t>
            </a:fld>
            <a:endParaRPr lang="en-US" dirty="0"/>
          </a:p>
        </p:txBody>
      </p:sp>
    </p:spTree>
    <p:extLst>
      <p:ext uri="{BB962C8B-B14F-4D97-AF65-F5344CB8AC3E}">
        <p14:creationId xmlns:p14="http://schemas.microsoft.com/office/powerpoint/2010/main" val="3922678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3" name="Group 22"/>
          <p:cNvGrpSpPr/>
          <p:nvPr userDrawn="1"/>
        </p:nvGrpSpPr>
        <p:grpSpPr>
          <a:xfrm>
            <a:off x="-2" y="6470422"/>
            <a:ext cx="12188484" cy="387579"/>
            <a:chOff x="-2" y="6470422"/>
            <a:chExt cx="12188484" cy="387579"/>
          </a:xfrm>
        </p:grpSpPr>
        <p:sp>
          <p:nvSpPr>
            <p:cNvPr id="24" name="Rectangle 23"/>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Date Placeholder 19"/>
          <p:cNvSpPr>
            <a:spLocks noGrp="1"/>
          </p:cNvSpPr>
          <p:nvPr>
            <p:ph type="dt" sz="half" idx="10"/>
          </p:nvPr>
        </p:nvSpPr>
        <p:spPr/>
        <p:txBody>
          <a:bodyPr/>
          <a:lstStyle/>
          <a:p>
            <a:fld id="{9A7F1E38-6BCE-4D70-B387-84CA5702158F}" type="datetime1">
              <a:rPr lang="en-US" smtClean="0"/>
              <a:t>1/6/2021</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22" name="Slide Number Placeholder 21"/>
          <p:cNvSpPr>
            <a:spLocks noGrp="1"/>
          </p:cNvSpPr>
          <p:nvPr>
            <p:ph type="sldNum" sz="quarter" idx="12"/>
          </p:nvPr>
        </p:nvSpPr>
        <p:spPr/>
        <p:txBody>
          <a:body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1213291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p:cNvGrpSpPr/>
          <p:nvPr userDrawn="1"/>
        </p:nvGrpSpPr>
        <p:grpSpPr>
          <a:xfrm>
            <a:off x="-2" y="6470422"/>
            <a:ext cx="12188484" cy="387579"/>
            <a:chOff x="-2" y="6470422"/>
            <a:chExt cx="12188484" cy="387579"/>
          </a:xfrm>
        </p:grpSpPr>
        <p:sp>
          <p:nvSpPr>
            <p:cNvPr id="18" name="Rectangle 17"/>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C383FD5-3CC7-4907-89E9-8413BF81F2B2}" type="datetime1">
              <a:rPr lang="en-US" smtClean="0"/>
              <a:t>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B8925F-B6BB-49B0-9469-5285B9C99CB3}" type="slidenum">
              <a:rPr lang="en-US" smtClean="0"/>
              <a:t>‹#›</a:t>
            </a:fld>
            <a:endParaRPr lang="en-US" dirty="0"/>
          </a:p>
        </p:txBody>
      </p:sp>
    </p:spTree>
    <p:extLst>
      <p:ext uri="{BB962C8B-B14F-4D97-AF65-F5344CB8AC3E}">
        <p14:creationId xmlns:p14="http://schemas.microsoft.com/office/powerpoint/2010/main" val="148999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9" name="Group 18"/>
          <p:cNvGrpSpPr/>
          <p:nvPr userDrawn="1"/>
        </p:nvGrpSpPr>
        <p:grpSpPr>
          <a:xfrm>
            <a:off x="-2" y="6470422"/>
            <a:ext cx="12188484" cy="387579"/>
            <a:chOff x="-2" y="6470422"/>
            <a:chExt cx="12188484" cy="387579"/>
          </a:xfrm>
        </p:grpSpPr>
        <p:sp>
          <p:nvSpPr>
            <p:cNvPr id="20" name="Rectangle 19"/>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Date Placeholder 4"/>
          <p:cNvSpPr>
            <a:spLocks noGrp="1"/>
          </p:cNvSpPr>
          <p:nvPr>
            <p:ph type="dt" sz="half" idx="10"/>
          </p:nvPr>
        </p:nvSpPr>
        <p:spPr/>
        <p:txBody>
          <a:bodyPr/>
          <a:lstStyle>
            <a:lvl1pPr>
              <a:defRPr>
                <a:solidFill>
                  <a:schemeClr val="bg1"/>
                </a:solidFill>
              </a:defRPr>
            </a:lvl1pPr>
          </a:lstStyle>
          <a:p>
            <a:fld id="{98D00DDA-2BCB-4A26-B7F7-5EAAD0BA086D}" type="datetime1">
              <a:rPr lang="en-US" smtClean="0"/>
              <a:pPr/>
              <a:t>1/6/2021</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ABB8925F-B6BB-49B0-9469-5285B9C99CB3}" type="slidenum">
              <a:rPr lang="en-US" smtClean="0"/>
              <a:pPr/>
              <a:t>‹#›</a:t>
            </a:fld>
            <a:endParaRPr lang="en-US" dirty="0"/>
          </a:p>
        </p:txBody>
      </p:sp>
      <p:sp>
        <p:nvSpPr>
          <p:cNvPr id="12" name="Title 1"/>
          <p:cNvSpPr>
            <a:spLocks noGrp="1"/>
          </p:cNvSpPr>
          <p:nvPr>
            <p:ph type="title"/>
          </p:nvPr>
        </p:nvSpPr>
        <p:spPr>
          <a:xfrm>
            <a:off x="839788" y="457200"/>
            <a:ext cx="3932237" cy="1600200"/>
          </a:xfrm>
        </p:spPr>
        <p:txBody>
          <a:bodyPr anchor="b">
            <a:normAutofit/>
          </a:bodyPr>
          <a:lstStyle>
            <a:lvl1pPr algn="l">
              <a:defRPr sz="4000"/>
            </a:lvl1pPr>
          </a:lstStyle>
          <a:p>
            <a:r>
              <a:rPr lang="en-US" dirty="0"/>
              <a:t>Click to edit Master title style</a:t>
            </a:r>
          </a:p>
        </p:txBody>
      </p:sp>
      <p:sp>
        <p:nvSpPr>
          <p:cNvPr id="1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520833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22" name="Group 21"/>
          <p:cNvGrpSpPr/>
          <p:nvPr userDrawn="1"/>
        </p:nvGrpSpPr>
        <p:grpSpPr>
          <a:xfrm>
            <a:off x="-2" y="6470422"/>
            <a:ext cx="12188484" cy="387579"/>
            <a:chOff x="-2" y="6470422"/>
            <a:chExt cx="12188484" cy="387579"/>
          </a:xfrm>
        </p:grpSpPr>
        <p:sp>
          <p:nvSpPr>
            <p:cNvPr id="23" name="Rectangle 2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 name="Text Placeholder 16"/>
          <p:cNvSpPr>
            <a:spLocks noGrp="1"/>
          </p:cNvSpPr>
          <p:nvPr>
            <p:ph type="body" sz="quarter" idx="13"/>
          </p:nvPr>
        </p:nvSpPr>
        <p:spPr>
          <a:xfrm>
            <a:off x="5183189" y="987425"/>
            <a:ext cx="6170612" cy="488156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p:cNvSpPr>
            <a:spLocks noGrp="1"/>
          </p:cNvSpPr>
          <p:nvPr>
            <p:ph type="dt" sz="half" idx="10"/>
          </p:nvPr>
        </p:nvSpPr>
        <p:spPr/>
        <p:txBody>
          <a:bodyPr/>
          <a:lstStyle/>
          <a:p>
            <a:fld id="{0467B39D-87AC-4D39-8154-C6852A584385}" type="datetime1">
              <a:rPr lang="en-US" smtClean="0"/>
              <a:pPr/>
              <a:t>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B8925F-B6BB-49B0-9469-5285B9C99CB3}" type="slidenum">
              <a:rPr lang="en-US" smtClean="0"/>
              <a:pPr/>
              <a:t>‹#›</a:t>
            </a:fld>
            <a:endParaRPr lang="en-US" dirty="0"/>
          </a:p>
        </p:txBody>
      </p:sp>
      <p:sp>
        <p:nvSpPr>
          <p:cNvPr id="13" name="Title 1"/>
          <p:cNvSpPr>
            <a:spLocks noGrp="1"/>
          </p:cNvSpPr>
          <p:nvPr>
            <p:ph type="title"/>
          </p:nvPr>
        </p:nvSpPr>
        <p:spPr>
          <a:xfrm>
            <a:off x="839788" y="457200"/>
            <a:ext cx="3932237" cy="1600200"/>
          </a:xfrm>
        </p:spPr>
        <p:txBody>
          <a:bodyPr anchor="b">
            <a:normAutofit/>
          </a:bodyPr>
          <a:lstStyle>
            <a:lvl1pPr algn="l">
              <a:defRPr sz="4000"/>
            </a:lvl1pPr>
          </a:lstStyle>
          <a:p>
            <a:r>
              <a:rPr lang="en-US" dirty="0"/>
              <a:t>Click to edit Master title style</a:t>
            </a:r>
          </a:p>
        </p:txBody>
      </p:sp>
      <p:sp>
        <p:nvSpPr>
          <p:cNvPr id="15"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613486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 single presenter">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1189516" y="3610817"/>
            <a:ext cx="9822971" cy="460258"/>
          </a:xfrm>
          <a:solidFill>
            <a:schemeClr val="bg1"/>
          </a:solidFill>
        </p:spPr>
        <p:txBody>
          <a:bodyPr anchor="ctr">
            <a:normAutofit/>
          </a:bodyPr>
          <a:lstStyle>
            <a:lvl1pPr marL="0" indent="0" algn="ctr">
              <a:buNone/>
              <a:defRPr sz="2200" b="1">
                <a:solidFill>
                  <a:schemeClr val="tx1"/>
                </a:solidFill>
                <a:latin typeface="+mj-lt"/>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enter website</a:t>
            </a:r>
          </a:p>
        </p:txBody>
      </p:sp>
      <p:sp>
        <p:nvSpPr>
          <p:cNvPr id="12" name="Rectangle 11"/>
          <p:cNvSpPr/>
          <p:nvPr userDrawn="1"/>
        </p:nvSpPr>
        <p:spPr>
          <a:xfrm>
            <a:off x="1195387" y="1034810"/>
            <a:ext cx="9817100" cy="769441"/>
          </a:xfrm>
          <a:prstGeom prst="rect">
            <a:avLst/>
          </a:prstGeom>
        </p:spPr>
        <p:txBody>
          <a:bodyPr wrap="square">
            <a:spAutoFit/>
          </a:bodyPr>
          <a:lstStyle/>
          <a:p>
            <a:pPr lvl="0" algn="ctr"/>
            <a:r>
              <a:rPr lang="en-US" sz="4400" b="1" dirty="0">
                <a:solidFill>
                  <a:schemeClr val="tx1"/>
                </a:solidFill>
              </a:rPr>
              <a:t>Thank you!</a:t>
            </a:r>
          </a:p>
        </p:txBody>
      </p:sp>
      <p:sp>
        <p:nvSpPr>
          <p:cNvPr id="13" name="Text Placeholder 35"/>
          <p:cNvSpPr>
            <a:spLocks noGrp="1"/>
          </p:cNvSpPr>
          <p:nvPr>
            <p:ph type="body" sz="quarter" idx="14" hasCustomPrompt="1"/>
          </p:nvPr>
        </p:nvSpPr>
        <p:spPr>
          <a:xfrm>
            <a:off x="1190276" y="1804251"/>
            <a:ext cx="9822211" cy="1719211"/>
          </a:xfrm>
        </p:spPr>
        <p:txBody>
          <a:bodyPr anchor="t"/>
          <a:lstStyle>
            <a:lvl1pPr marL="0" indent="0" algn="ctr">
              <a:buNone/>
              <a:defRPr baseline="0">
                <a:solidFill>
                  <a:schemeClr val="tx1"/>
                </a:solidFill>
                <a:latin typeface="Calibri Light" panose="020F030202020403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presenter name, phone, email</a:t>
            </a:r>
          </a:p>
        </p:txBody>
      </p:sp>
      <p:grpSp>
        <p:nvGrpSpPr>
          <p:cNvPr id="22" name="Group 21"/>
          <p:cNvGrpSpPr/>
          <p:nvPr userDrawn="1"/>
        </p:nvGrpSpPr>
        <p:grpSpPr>
          <a:xfrm>
            <a:off x="-2" y="6470422"/>
            <a:ext cx="12188484" cy="387579"/>
            <a:chOff x="-2" y="6470422"/>
            <a:chExt cx="12188484" cy="387579"/>
          </a:xfrm>
        </p:grpSpPr>
        <p:sp>
          <p:nvSpPr>
            <p:cNvPr id="23" name="Rectangle 2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7552" y="4809744"/>
            <a:ext cx="2596896" cy="1398588"/>
          </a:xfrm>
          <a:prstGeom prst="rect">
            <a:avLst/>
          </a:prstGeom>
        </p:spPr>
      </p:pic>
    </p:spTree>
    <p:extLst>
      <p:ext uri="{BB962C8B-B14F-4D97-AF65-F5344CB8AC3E}">
        <p14:creationId xmlns:p14="http://schemas.microsoft.com/office/powerpoint/2010/main" val="1469467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 - two presenters">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1189516" y="3610817"/>
            <a:ext cx="9726133" cy="460258"/>
          </a:xfrm>
          <a:solidFill>
            <a:schemeClr val="bg1"/>
          </a:solidFill>
        </p:spPr>
        <p:txBody>
          <a:bodyPr anchor="ctr">
            <a:normAutofit/>
          </a:bodyPr>
          <a:lstStyle>
            <a:lvl1pPr marL="0" indent="0" algn="ctr">
              <a:buNone/>
              <a:defRPr sz="2200" b="1">
                <a:solidFill>
                  <a:schemeClr val="tx1"/>
                </a:solidFill>
                <a:latin typeface="+mj-lt"/>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enter website</a:t>
            </a:r>
          </a:p>
        </p:txBody>
      </p:sp>
      <p:sp>
        <p:nvSpPr>
          <p:cNvPr id="12" name="Rectangle 11"/>
          <p:cNvSpPr/>
          <p:nvPr userDrawn="1"/>
        </p:nvSpPr>
        <p:spPr>
          <a:xfrm>
            <a:off x="1195387" y="1034810"/>
            <a:ext cx="9817100" cy="769441"/>
          </a:xfrm>
          <a:prstGeom prst="rect">
            <a:avLst/>
          </a:prstGeom>
        </p:spPr>
        <p:txBody>
          <a:bodyPr wrap="square">
            <a:spAutoFit/>
          </a:bodyPr>
          <a:lstStyle/>
          <a:p>
            <a:pPr lvl="0" algn="ctr"/>
            <a:r>
              <a:rPr lang="en-US" sz="4400" b="1" dirty="0">
                <a:solidFill>
                  <a:schemeClr val="tx1"/>
                </a:solidFill>
              </a:rPr>
              <a:t>Thank you!</a:t>
            </a:r>
          </a:p>
        </p:txBody>
      </p:sp>
      <p:sp>
        <p:nvSpPr>
          <p:cNvPr id="13" name="Text Placeholder 35"/>
          <p:cNvSpPr>
            <a:spLocks noGrp="1"/>
          </p:cNvSpPr>
          <p:nvPr>
            <p:ph type="body" sz="quarter" idx="14" hasCustomPrompt="1"/>
          </p:nvPr>
        </p:nvSpPr>
        <p:spPr>
          <a:xfrm>
            <a:off x="1190276" y="1804251"/>
            <a:ext cx="4811131" cy="1719211"/>
          </a:xfrm>
        </p:spPr>
        <p:txBody>
          <a:bodyPr anchor="t"/>
          <a:lstStyle>
            <a:lvl1pPr marL="0" indent="0" algn="ctr">
              <a:buNone/>
              <a:defRPr baseline="0">
                <a:solidFill>
                  <a:schemeClr val="tx1"/>
                </a:solidFill>
                <a:latin typeface="Calibri Light" panose="020F030202020403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presenter name, phone, email</a:t>
            </a:r>
          </a:p>
        </p:txBody>
      </p:sp>
      <p:sp>
        <p:nvSpPr>
          <p:cNvPr id="3" name="Text Placeholder 2"/>
          <p:cNvSpPr>
            <a:spLocks noGrp="1"/>
          </p:cNvSpPr>
          <p:nvPr>
            <p:ph type="body" sz="quarter" idx="16" hasCustomPrompt="1"/>
          </p:nvPr>
        </p:nvSpPr>
        <p:spPr>
          <a:xfrm>
            <a:off x="6103937" y="1804226"/>
            <a:ext cx="4811712" cy="1719262"/>
          </a:xfrm>
        </p:spPr>
        <p:txBody>
          <a:bodyPr/>
          <a:lstStyle>
            <a:lvl1pPr marL="0" indent="0" algn="ctr">
              <a:buNone/>
              <a:defRPr baseline="0">
                <a:latin typeface="Calibri Light" panose="020F0302020204030204" pitchFamily="34" charset="0"/>
              </a:defRPr>
            </a:lvl1pPr>
            <a:lvl2pPr marL="457200" indent="0">
              <a:buNone/>
              <a:defRPr>
                <a:latin typeface="Calibri Light" panose="020F0302020204030204" pitchFamily="34" charset="0"/>
              </a:defRPr>
            </a:lvl2pPr>
            <a:lvl3pPr marL="914400" indent="0">
              <a:buNone/>
              <a:defRPr>
                <a:latin typeface="Calibri Light" panose="020F0302020204030204" pitchFamily="34" charset="0"/>
              </a:defRPr>
            </a:lvl3pPr>
            <a:lvl4pPr marL="1371600" indent="0">
              <a:buNone/>
              <a:defRPr>
                <a:latin typeface="Calibri Light" panose="020F0302020204030204" pitchFamily="34" charset="0"/>
              </a:defRPr>
            </a:lvl4pPr>
            <a:lvl5pPr marL="1828800" indent="0">
              <a:buNone/>
              <a:defRPr>
                <a:latin typeface="Calibri Light" panose="020F0302020204030204" pitchFamily="34" charset="0"/>
              </a:defRPr>
            </a:lvl5pPr>
          </a:lstStyle>
          <a:p>
            <a:pPr lvl="0"/>
            <a:r>
              <a:rPr lang="en-US" dirty="0"/>
              <a:t>Click to edit second presenter name, phone, email</a:t>
            </a:r>
          </a:p>
        </p:txBody>
      </p:sp>
      <p:grpSp>
        <p:nvGrpSpPr>
          <p:cNvPr id="14" name="Group 13"/>
          <p:cNvGrpSpPr/>
          <p:nvPr userDrawn="1"/>
        </p:nvGrpSpPr>
        <p:grpSpPr>
          <a:xfrm>
            <a:off x="-2" y="6470422"/>
            <a:ext cx="12188484" cy="387579"/>
            <a:chOff x="-2" y="6470422"/>
            <a:chExt cx="12188484" cy="387579"/>
          </a:xfrm>
        </p:grpSpPr>
        <p:sp>
          <p:nvSpPr>
            <p:cNvPr id="15" name="Rectangle 14"/>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7552" y="4809744"/>
            <a:ext cx="2596896" cy="1398588"/>
          </a:xfrm>
          <a:prstGeom prst="rect">
            <a:avLst/>
          </a:prstGeom>
        </p:spPr>
      </p:pic>
    </p:spTree>
    <p:extLst>
      <p:ext uri="{BB962C8B-B14F-4D97-AF65-F5344CB8AC3E}">
        <p14:creationId xmlns:p14="http://schemas.microsoft.com/office/powerpoint/2010/main" val="4256314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ption 2">
    <p:spTree>
      <p:nvGrpSpPr>
        <p:cNvPr id="1" name=""/>
        <p:cNvGrpSpPr/>
        <p:nvPr/>
      </p:nvGrpSpPr>
      <p:grpSpPr>
        <a:xfrm>
          <a:off x="0" y="0"/>
          <a:ext cx="0" cy="0"/>
          <a:chOff x="0" y="0"/>
          <a:chExt cx="0" cy="0"/>
        </a:xfrm>
      </p:grpSpPr>
      <p:sp>
        <p:nvSpPr>
          <p:cNvPr id="8" name="Rectangle 7"/>
          <p:cNvSpPr/>
          <p:nvPr userDrawn="1"/>
        </p:nvSpPr>
        <p:spPr>
          <a:xfrm>
            <a:off x="-9331" y="0"/>
            <a:ext cx="4069080" cy="68694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itle 1"/>
          <p:cNvSpPr>
            <a:spLocks noGrp="1"/>
          </p:cNvSpPr>
          <p:nvPr>
            <p:ph type="ctrTitle" hasCustomPrompt="1"/>
          </p:nvPr>
        </p:nvSpPr>
        <p:spPr>
          <a:xfrm>
            <a:off x="4689451" y="1742388"/>
            <a:ext cx="6697565" cy="1902191"/>
          </a:xfrm>
        </p:spPr>
        <p:txBody>
          <a:bodyPr anchor="b">
            <a:normAutofit/>
          </a:bodyPr>
          <a:lstStyle>
            <a:lvl1pPr algn="l">
              <a:defRPr sz="4400" b="1">
                <a:solidFill>
                  <a:schemeClr val="tx1"/>
                </a:solidFill>
                <a:latin typeface="+mn-lt"/>
              </a:defRPr>
            </a:lvl1pPr>
          </a:lstStyle>
          <a:p>
            <a:r>
              <a:rPr lang="en-US" dirty="0"/>
              <a:t>Click to edit title</a:t>
            </a:r>
          </a:p>
        </p:txBody>
      </p:sp>
      <p:sp>
        <p:nvSpPr>
          <p:cNvPr id="16" name="Subtitle 2"/>
          <p:cNvSpPr>
            <a:spLocks noGrp="1"/>
          </p:cNvSpPr>
          <p:nvPr>
            <p:ph type="subTitle" idx="1" hasCustomPrompt="1"/>
          </p:nvPr>
        </p:nvSpPr>
        <p:spPr>
          <a:xfrm>
            <a:off x="4689451" y="3644579"/>
            <a:ext cx="6697565" cy="679306"/>
          </a:xfrm>
        </p:spPr>
        <p:txBody>
          <a:bodyPr>
            <a:normAutofit/>
          </a:bodyPr>
          <a:lstStyle>
            <a:lvl1pPr marL="0" indent="0" algn="l">
              <a:buNone/>
              <a:defRPr sz="3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a:t>
            </a:r>
          </a:p>
        </p:txBody>
      </p:sp>
      <p:sp>
        <p:nvSpPr>
          <p:cNvPr id="17" name="Text Placeholder 16"/>
          <p:cNvSpPr>
            <a:spLocks noGrp="1"/>
          </p:cNvSpPr>
          <p:nvPr>
            <p:ph type="body" sz="quarter" idx="13" hasCustomPrompt="1"/>
          </p:nvPr>
        </p:nvSpPr>
        <p:spPr>
          <a:xfrm>
            <a:off x="4689451" y="4342547"/>
            <a:ext cx="6697565" cy="651116"/>
          </a:xfrm>
        </p:spPr>
        <p:txBody>
          <a:bodyPr anchor="t">
            <a:normAutofit/>
          </a:bodyPr>
          <a:lstStyle>
            <a:lvl1pPr marL="0" indent="0" algn="l">
              <a:buNone/>
              <a:defRPr sz="22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date</a:t>
            </a:r>
          </a:p>
        </p:txBody>
      </p:sp>
      <p:grpSp>
        <p:nvGrpSpPr>
          <p:cNvPr id="22" name="Group 21"/>
          <p:cNvGrpSpPr/>
          <p:nvPr userDrawn="1"/>
        </p:nvGrpSpPr>
        <p:grpSpPr>
          <a:xfrm>
            <a:off x="-2" y="6470422"/>
            <a:ext cx="12188484" cy="387579"/>
            <a:chOff x="-2" y="6470422"/>
            <a:chExt cx="12188484" cy="387579"/>
          </a:xfrm>
        </p:grpSpPr>
        <p:sp>
          <p:nvSpPr>
            <p:cNvPr id="23" name="Rectangle 2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45168" y="5230368"/>
            <a:ext cx="2048256" cy="1103112"/>
          </a:xfrm>
          <a:prstGeom prst="rect">
            <a:avLst/>
          </a:prstGeom>
        </p:spPr>
      </p:pic>
    </p:spTree>
    <p:extLst>
      <p:ext uri="{BB962C8B-B14F-4D97-AF65-F5344CB8AC3E}">
        <p14:creationId xmlns:p14="http://schemas.microsoft.com/office/powerpoint/2010/main" val="429604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17847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456070"/>
            <a:ext cx="2743200" cy="254738"/>
          </a:xfrm>
          <a:prstGeom prst="rect">
            <a:avLst/>
          </a:prstGeom>
        </p:spPr>
        <p:txBody>
          <a:bodyPr vert="horz" lIns="91440" tIns="45720" rIns="91440" bIns="45720" rtlCol="0" anchor="ctr"/>
          <a:lstStyle>
            <a:lvl1pPr algn="l">
              <a:defRPr sz="800">
                <a:solidFill>
                  <a:schemeClr val="bg1">
                    <a:lumMod val="95000"/>
                  </a:schemeClr>
                </a:solidFill>
              </a:defRPr>
            </a:lvl1pPr>
          </a:lstStyle>
          <a:p>
            <a:fld id="{0467B39D-87AC-4D39-8154-C6852A584385}" type="datetime1">
              <a:rPr lang="en-US" smtClean="0"/>
              <a:pPr/>
              <a:t>1/6/2021</a:t>
            </a:fld>
            <a:endParaRPr lang="en-US" dirty="0"/>
          </a:p>
        </p:txBody>
      </p:sp>
      <p:sp>
        <p:nvSpPr>
          <p:cNvPr id="5" name="Footer Placeholder 4"/>
          <p:cNvSpPr>
            <a:spLocks noGrp="1"/>
          </p:cNvSpPr>
          <p:nvPr>
            <p:ph type="ftr" sz="quarter" idx="3"/>
          </p:nvPr>
        </p:nvSpPr>
        <p:spPr>
          <a:xfrm>
            <a:off x="4038600" y="6447966"/>
            <a:ext cx="4114800" cy="262842"/>
          </a:xfrm>
          <a:prstGeom prst="rect">
            <a:avLst/>
          </a:prstGeom>
        </p:spPr>
        <p:txBody>
          <a:bodyPr vert="horz" lIns="91440" tIns="45720" rIns="91440" bIns="45720" rtlCol="0" anchor="ctr"/>
          <a:lstStyle>
            <a:lvl1pPr algn="ctr">
              <a:defRPr sz="800">
                <a:solidFill>
                  <a:schemeClr val="bg1">
                    <a:lumMod val="95000"/>
                  </a:schemeClr>
                </a:solidFill>
              </a:defRPr>
            </a:lvl1pPr>
          </a:lstStyle>
          <a:p>
            <a:endParaRPr lang="en-US" dirty="0"/>
          </a:p>
        </p:txBody>
      </p:sp>
      <p:sp>
        <p:nvSpPr>
          <p:cNvPr id="6" name="Slide Number Placeholder 5"/>
          <p:cNvSpPr>
            <a:spLocks noGrp="1"/>
          </p:cNvSpPr>
          <p:nvPr>
            <p:ph type="sldNum" sz="quarter" idx="4"/>
          </p:nvPr>
        </p:nvSpPr>
        <p:spPr>
          <a:xfrm>
            <a:off x="11353799" y="6514978"/>
            <a:ext cx="695325" cy="251816"/>
          </a:xfrm>
          <a:prstGeom prst="rect">
            <a:avLst/>
          </a:prstGeom>
        </p:spPr>
        <p:txBody>
          <a:bodyPr vert="horz" lIns="91440" tIns="45720" rIns="91440" bIns="45720" rtlCol="0" anchor="ctr"/>
          <a:lstStyle>
            <a:lvl1pPr algn="r">
              <a:defRPr sz="1000" b="1">
                <a:solidFill>
                  <a:schemeClr val="bg1">
                    <a:lumMod val="95000"/>
                  </a:schemeClr>
                </a:solidFill>
              </a:defRPr>
            </a:lvl1pPr>
          </a:lstStyle>
          <a:p>
            <a:fld id="{ABB8925F-B6BB-49B0-9469-5285B9C99CB3}" type="slidenum">
              <a:rPr lang="en-US" smtClean="0"/>
              <a:pPr/>
              <a:t>‹#›</a:t>
            </a:fld>
            <a:endParaRPr lang="en-US" dirty="0"/>
          </a:p>
        </p:txBody>
      </p:sp>
      <p:sp>
        <p:nvSpPr>
          <p:cNvPr id="36" name="Title 5"/>
          <p:cNvSpPr txBox="1">
            <a:spLocks/>
          </p:cNvSpPr>
          <p:nvPr userDrawn="1"/>
        </p:nvSpPr>
        <p:spPr>
          <a:xfrm>
            <a:off x="754966" y="1415668"/>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endParaRPr lang="en-US" sz="3400" b="0" dirty="0">
              <a:latin typeface="Calibri Light" panose="020F0302020204030204" pitchFamily="34" charset="0"/>
            </a:endParaRPr>
          </a:p>
        </p:txBody>
      </p:sp>
    </p:spTree>
    <p:extLst>
      <p:ext uri="{BB962C8B-B14F-4D97-AF65-F5344CB8AC3E}">
        <p14:creationId xmlns:p14="http://schemas.microsoft.com/office/powerpoint/2010/main" val="4135534529"/>
      </p:ext>
    </p:extLst>
  </p:cSld>
  <p:clrMap bg1="lt1" tx1="dk1" bg2="lt2" tx2="dk2" accent1="accent1" accent2="accent2" accent3="accent3" accent4="accent4" accent5="accent5" accent6="accent6" hlink="hlink" folHlink="folHlink"/>
  <p:sldLayoutIdLst>
    <p:sldLayoutId id="2147483747" r:id="rId1"/>
    <p:sldLayoutId id="2147483750" r:id="rId2"/>
    <p:sldLayoutId id="2147483752" r:id="rId3"/>
    <p:sldLayoutId id="2147483751" r:id="rId4"/>
    <p:sldLayoutId id="2147483748" r:id="rId5"/>
    <p:sldLayoutId id="2147483749" r:id="rId6"/>
    <p:sldLayoutId id="2147483755" r:id="rId7"/>
    <p:sldLayoutId id="2147483740" r:id="rId8"/>
    <p:sldLayoutId id="2147483753" r:id="rId9"/>
    <p:sldLayoutId id="2147483754" r:id="rId10"/>
    <p:sldLayoutId id="2147483757" r:id="rId11"/>
    <p:sldLayoutId id="2147483735" r:id="rId12"/>
    <p:sldLayoutId id="2147483729" r:id="rId13"/>
    <p:sldLayoutId id="2147483737" r:id="rId14"/>
    <p:sldLayoutId id="2147483730" r:id="rId15"/>
    <p:sldLayoutId id="2147483739" r:id="rId16"/>
    <p:sldLayoutId id="2147483734"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8252" y="952158"/>
            <a:ext cx="11155496" cy="1896149"/>
          </a:xfrm>
        </p:spPr>
        <p:txBody>
          <a:bodyPr>
            <a:normAutofit/>
          </a:bodyPr>
          <a:lstStyle/>
          <a:p>
            <a:r>
              <a:rPr lang="en-US" dirty="0"/>
              <a:t>Use of BinaxNOW COVID-19 Antigen Test Cards – Kentucky Critical Access Hospitals</a:t>
            </a:r>
          </a:p>
        </p:txBody>
      </p:sp>
      <p:sp>
        <p:nvSpPr>
          <p:cNvPr id="3" name="Subtitle 2"/>
          <p:cNvSpPr>
            <a:spLocks noGrp="1"/>
          </p:cNvSpPr>
          <p:nvPr>
            <p:ph type="subTitle" idx="1"/>
          </p:nvPr>
        </p:nvSpPr>
        <p:spPr/>
        <p:txBody>
          <a:bodyPr>
            <a:normAutofit fontScale="92500"/>
          </a:bodyPr>
          <a:lstStyle/>
          <a:p>
            <a:r>
              <a:rPr lang="en-US" dirty="0"/>
              <a:t>Kentucky Department for Public Health and Abbott Laboratories</a:t>
            </a:r>
          </a:p>
        </p:txBody>
      </p:sp>
      <p:sp>
        <p:nvSpPr>
          <p:cNvPr id="4" name="Text Placeholder 3"/>
          <p:cNvSpPr>
            <a:spLocks noGrp="1"/>
          </p:cNvSpPr>
          <p:nvPr>
            <p:ph type="body" sz="quarter" idx="10"/>
          </p:nvPr>
        </p:nvSpPr>
        <p:spPr>
          <a:xfrm>
            <a:off x="838200" y="3611418"/>
            <a:ext cx="10515600" cy="718119"/>
          </a:xfrm>
        </p:spPr>
        <p:txBody>
          <a:bodyPr>
            <a:noAutofit/>
          </a:bodyPr>
          <a:lstStyle/>
          <a:p>
            <a:r>
              <a:rPr lang="en-US" sz="1400" dirty="0"/>
              <a:t>November 24, 2020</a:t>
            </a:r>
          </a:p>
          <a:p>
            <a:r>
              <a:rPr lang="en-US" sz="1400" dirty="0"/>
              <a:t>3:00 - 4:15 P.M. (EST)</a:t>
            </a:r>
          </a:p>
        </p:txBody>
      </p:sp>
    </p:spTree>
    <p:extLst>
      <p:ext uri="{BB962C8B-B14F-4D97-AF65-F5344CB8AC3E}">
        <p14:creationId xmlns:p14="http://schemas.microsoft.com/office/powerpoint/2010/main" val="2166192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C503F-4653-4791-B0DD-10D78B79A8FF}"/>
              </a:ext>
            </a:extLst>
          </p:cNvPr>
          <p:cNvSpPr>
            <a:spLocks noGrp="1"/>
          </p:cNvSpPr>
          <p:nvPr>
            <p:ph type="ctrTitle"/>
          </p:nvPr>
        </p:nvSpPr>
        <p:spPr>
          <a:xfrm>
            <a:off x="4230806" y="1742388"/>
            <a:ext cx="7745103" cy="1902191"/>
          </a:xfrm>
        </p:spPr>
        <p:txBody>
          <a:bodyPr>
            <a:normAutofit fontScale="90000"/>
          </a:bodyPr>
          <a:lstStyle/>
          <a:p>
            <a:r>
              <a:rPr lang="en-US" dirty="0"/>
              <a:t>Kentucky Health Information Exchange (KHIE) Portal </a:t>
            </a:r>
            <a:r>
              <a:rPr lang="en-US" sz="3100" u="sng" dirty="0">
                <a:solidFill>
                  <a:srgbClr val="0000FF"/>
                </a:solidFill>
              </a:rPr>
              <a:t>https://khie.ky.gov/COVID-19/Pages/Direct-Lab.aspx</a:t>
            </a:r>
            <a:r>
              <a:rPr lang="en-US" sz="3100" dirty="0">
                <a:solidFill>
                  <a:srgbClr val="0000FF"/>
                </a:solidFill>
              </a:rPr>
              <a:t> </a:t>
            </a:r>
            <a:endParaRPr lang="en-US" dirty="0">
              <a:solidFill>
                <a:srgbClr val="0000FF"/>
              </a:solidFill>
            </a:endParaRPr>
          </a:p>
        </p:txBody>
      </p:sp>
      <p:sp>
        <p:nvSpPr>
          <p:cNvPr id="5" name="Subtitle 4"/>
          <p:cNvSpPr>
            <a:spLocks noGrp="1"/>
          </p:cNvSpPr>
          <p:nvPr>
            <p:ph type="subTitle" idx="1"/>
          </p:nvPr>
        </p:nvSpPr>
        <p:spPr>
          <a:xfrm>
            <a:off x="4689451" y="3644578"/>
            <a:ext cx="6697565" cy="1075203"/>
          </a:xfrm>
        </p:spPr>
        <p:txBody>
          <a:bodyPr>
            <a:noAutofit/>
          </a:bodyPr>
          <a:lstStyle/>
          <a:p>
            <a:pPr algn="ctr"/>
            <a:r>
              <a:rPr lang="en-US" sz="1600" dirty="0"/>
              <a:t>Charlese Blair, Project Coordinator, Office of Health Data and Analytics, Kentucky Health Information Exchange (KHIE)</a:t>
            </a:r>
          </a:p>
        </p:txBody>
      </p:sp>
      <p:sp>
        <p:nvSpPr>
          <p:cNvPr id="4" name="Slide Number Placeholder 3">
            <a:extLst>
              <a:ext uri="{FF2B5EF4-FFF2-40B4-BE49-F238E27FC236}">
                <a16:creationId xmlns:a16="http://schemas.microsoft.com/office/drawing/2014/main" id="{925206ED-B64A-4E0E-AD3A-F37E4F1B9F34}"/>
              </a:ext>
            </a:extLst>
          </p:cNvPr>
          <p:cNvSpPr>
            <a:spLocks noGrp="1"/>
          </p:cNvSpPr>
          <p:nvPr>
            <p:ph type="sldNum" sz="quarter" idx="4294967295"/>
          </p:nvPr>
        </p:nvSpPr>
        <p:spPr>
          <a:xfrm>
            <a:off x="11496675" y="6515100"/>
            <a:ext cx="695325" cy="252413"/>
          </a:xfrm>
        </p:spPr>
        <p:txBody>
          <a:bodyPr/>
          <a:lstStyle/>
          <a:p>
            <a:fld id="{ABB8925F-B6BB-49B0-9469-5285B9C99CB3}" type="slidenum">
              <a:rPr lang="en-US" smtClean="0"/>
              <a:t>10</a:t>
            </a:fld>
            <a:endParaRPr lang="en-US" dirty="0"/>
          </a:p>
        </p:txBody>
      </p:sp>
    </p:spTree>
    <p:extLst>
      <p:ext uri="{BB962C8B-B14F-4D97-AF65-F5344CB8AC3E}">
        <p14:creationId xmlns:p14="http://schemas.microsoft.com/office/powerpoint/2010/main" val="3111508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383231" y="1742388"/>
            <a:ext cx="7003785" cy="1902191"/>
          </a:xfrm>
        </p:spPr>
        <p:txBody>
          <a:bodyPr>
            <a:normAutofit/>
          </a:bodyPr>
          <a:lstStyle/>
          <a:p>
            <a:r>
              <a:rPr lang="en-US" sz="4000" dirty="0"/>
              <a:t>Reporting Requirements</a:t>
            </a:r>
          </a:p>
        </p:txBody>
      </p:sp>
      <p:sp>
        <p:nvSpPr>
          <p:cNvPr id="6" name="Subtitle 5"/>
          <p:cNvSpPr>
            <a:spLocks noGrp="1"/>
          </p:cNvSpPr>
          <p:nvPr>
            <p:ph type="subTitle" idx="1"/>
          </p:nvPr>
        </p:nvSpPr>
        <p:spPr>
          <a:xfrm>
            <a:off x="4536340" y="3644579"/>
            <a:ext cx="6697565" cy="679306"/>
          </a:xfrm>
        </p:spPr>
        <p:txBody>
          <a:bodyPr>
            <a:normAutofit fontScale="47500" lnSpcReduction="20000"/>
          </a:bodyPr>
          <a:lstStyle/>
          <a:p>
            <a:r>
              <a:rPr lang="en-US" i="1" dirty="0"/>
              <a:t>Doug </a:t>
            </a:r>
            <a:r>
              <a:rPr lang="en-US" i="1" dirty="0" err="1"/>
              <a:t>Thoroughman</a:t>
            </a:r>
            <a:r>
              <a:rPr lang="en-US" i="1" dirty="0"/>
              <a:t>, PhD, MS</a:t>
            </a:r>
            <a:r>
              <a:rPr lang="en-US" dirty="0"/>
              <a:t>, </a:t>
            </a:r>
            <a:r>
              <a:rPr lang="en-US" i="1" dirty="0"/>
              <a:t>State Epidemiologist (Acting)</a:t>
            </a:r>
            <a:endParaRPr lang="en-US" dirty="0"/>
          </a:p>
          <a:p>
            <a:r>
              <a:rPr lang="en-US" i="1" dirty="0"/>
              <a:t>CDC Career Epidemiology Field Officer, Kentucky Department for Public Health</a:t>
            </a:r>
            <a:endParaRPr lang="en-US" dirty="0"/>
          </a:p>
          <a:p>
            <a:endParaRPr lang="en-US" dirty="0"/>
          </a:p>
        </p:txBody>
      </p:sp>
      <p:sp>
        <p:nvSpPr>
          <p:cNvPr id="4" name="Slide Number Placeholder 3"/>
          <p:cNvSpPr>
            <a:spLocks noGrp="1"/>
          </p:cNvSpPr>
          <p:nvPr>
            <p:ph type="sldNum" sz="quarter" idx="4294967295"/>
          </p:nvPr>
        </p:nvSpPr>
        <p:spPr>
          <a:xfrm>
            <a:off x="11496675" y="6515100"/>
            <a:ext cx="695325" cy="252413"/>
          </a:xfrm>
        </p:spPr>
        <p:txBody>
          <a:bodyPr/>
          <a:lstStyle/>
          <a:p>
            <a:fld id="{ABB8925F-B6BB-49B0-9469-5285B9C99CB3}" type="slidenum">
              <a:rPr lang="en-US" smtClean="0"/>
              <a:t>11</a:t>
            </a:fld>
            <a:endParaRPr lang="en-US" dirty="0"/>
          </a:p>
        </p:txBody>
      </p:sp>
    </p:spTree>
    <p:extLst>
      <p:ext uri="{BB962C8B-B14F-4D97-AF65-F5344CB8AC3E}">
        <p14:creationId xmlns:p14="http://schemas.microsoft.com/office/powerpoint/2010/main" val="2179750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5E80D-4BE4-4D47-B4FA-196C7B8022CA}"/>
              </a:ext>
            </a:extLst>
          </p:cNvPr>
          <p:cNvSpPr>
            <a:spLocks noGrp="1"/>
          </p:cNvSpPr>
          <p:nvPr>
            <p:ph type="title"/>
          </p:nvPr>
        </p:nvSpPr>
        <p:spPr/>
        <p:txBody>
          <a:bodyPr/>
          <a:lstStyle/>
          <a:p>
            <a:r>
              <a:rPr lang="en-US" dirty="0"/>
              <a:t>Reporting Requirements</a:t>
            </a:r>
          </a:p>
        </p:txBody>
      </p:sp>
      <p:sp>
        <p:nvSpPr>
          <p:cNvPr id="3" name="Content Placeholder 2">
            <a:extLst>
              <a:ext uri="{FF2B5EF4-FFF2-40B4-BE49-F238E27FC236}">
                <a16:creationId xmlns:a16="http://schemas.microsoft.com/office/drawing/2014/main" id="{0C0C193C-94BD-47A8-9CCC-D0CE499787DE}"/>
              </a:ext>
            </a:extLst>
          </p:cNvPr>
          <p:cNvSpPr>
            <a:spLocks noGrp="1"/>
          </p:cNvSpPr>
          <p:nvPr>
            <p:ph idx="1"/>
          </p:nvPr>
        </p:nvSpPr>
        <p:spPr>
          <a:xfrm>
            <a:off x="838200" y="1405573"/>
            <a:ext cx="10515600" cy="4843349"/>
          </a:xfrm>
        </p:spPr>
        <p:txBody>
          <a:bodyPr>
            <a:normAutofit/>
          </a:bodyPr>
          <a:lstStyle/>
          <a:p>
            <a:r>
              <a:rPr lang="en-US" dirty="0"/>
              <a:t>All positive test results need to be reported</a:t>
            </a:r>
          </a:p>
          <a:p>
            <a:pPr lvl="1"/>
            <a:r>
              <a:rPr lang="en-US" dirty="0"/>
              <a:t>KHIE Portal or KHIE Electronic Lab Report feed</a:t>
            </a:r>
          </a:p>
          <a:p>
            <a:pPr lvl="1"/>
            <a:r>
              <a:rPr lang="en-US" dirty="0"/>
              <a:t>Clinical information reported separately</a:t>
            </a:r>
          </a:p>
          <a:p>
            <a:pPr lvl="2"/>
            <a:r>
              <a:rPr lang="en-US" dirty="0"/>
              <a:t>KDPH COVID-19 Case Investigation Form (Fillable)</a:t>
            </a:r>
          </a:p>
          <a:p>
            <a:pPr lvl="2"/>
            <a:r>
              <a:rPr lang="en-US" u="sng" dirty="0">
                <a:solidFill>
                  <a:srgbClr val="0000FF"/>
                </a:solidFill>
              </a:rPr>
              <a:t>https://khie.ky.gov/COVID-19/Pages/Direct-Lab.aspx</a:t>
            </a:r>
            <a:r>
              <a:rPr lang="en-US" dirty="0"/>
              <a:t> </a:t>
            </a:r>
          </a:p>
          <a:p>
            <a:r>
              <a:rPr lang="en-US" dirty="0"/>
              <a:t>All BinaxNOW Ag Test Cards utilized</a:t>
            </a:r>
          </a:p>
          <a:p>
            <a:pPr lvl="1"/>
            <a:r>
              <a:rPr lang="en-US" dirty="0"/>
              <a:t>Need to be reported in aggregate</a:t>
            </a:r>
          </a:p>
          <a:p>
            <a:pPr lvl="2"/>
            <a:r>
              <a:rPr lang="en-US" dirty="0"/>
              <a:t>Total tests performed each day</a:t>
            </a:r>
          </a:p>
          <a:p>
            <a:pPr lvl="2"/>
            <a:r>
              <a:rPr lang="en-US" dirty="0"/>
              <a:t>Total positive results each day</a:t>
            </a:r>
          </a:p>
          <a:p>
            <a:pPr lvl="1"/>
            <a:r>
              <a:rPr lang="en-US" dirty="0"/>
              <a:t>Online survey for this purpose</a:t>
            </a:r>
          </a:p>
          <a:p>
            <a:pPr lvl="1"/>
            <a:r>
              <a:rPr lang="en-US" sz="2000" u="sng" dirty="0">
                <a:solidFill>
                  <a:srgbClr val="0000FF"/>
                </a:solidFill>
              </a:rPr>
              <a:t>https://tinyurl.com/KyLabCovidAggRpt </a:t>
            </a:r>
          </a:p>
          <a:p>
            <a:r>
              <a:rPr lang="en-US" dirty="0">
                <a:solidFill>
                  <a:schemeClr val="tx1"/>
                </a:solidFill>
              </a:rPr>
              <a:t>Who reports may vary depending on facility and scenario</a:t>
            </a:r>
          </a:p>
        </p:txBody>
      </p:sp>
      <p:sp>
        <p:nvSpPr>
          <p:cNvPr id="4" name="Slide Number Placeholder 3">
            <a:extLst>
              <a:ext uri="{FF2B5EF4-FFF2-40B4-BE49-F238E27FC236}">
                <a16:creationId xmlns:a16="http://schemas.microsoft.com/office/drawing/2014/main" id="{00DB5BF8-8083-4FBB-8D4A-222E2C36A2A0}"/>
              </a:ext>
            </a:extLst>
          </p:cNvPr>
          <p:cNvSpPr>
            <a:spLocks noGrp="1"/>
          </p:cNvSpPr>
          <p:nvPr>
            <p:ph type="sldNum" sz="quarter" idx="12"/>
          </p:nvPr>
        </p:nvSpPr>
        <p:spPr/>
        <p:txBody>
          <a:bodyPr/>
          <a:lstStyle/>
          <a:p>
            <a:fld id="{ABB8925F-B6BB-49B0-9469-5285B9C99CB3}" type="slidenum">
              <a:rPr lang="en-US" smtClean="0"/>
              <a:t>12</a:t>
            </a:fld>
            <a:endParaRPr lang="en-US" dirty="0"/>
          </a:p>
        </p:txBody>
      </p:sp>
    </p:spTree>
    <p:extLst>
      <p:ext uri="{BB962C8B-B14F-4D97-AF65-F5344CB8AC3E}">
        <p14:creationId xmlns:p14="http://schemas.microsoft.com/office/powerpoint/2010/main" val="1395502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Q/A and Points of Contact</a:t>
            </a:r>
          </a:p>
        </p:txBody>
      </p:sp>
      <p:sp>
        <p:nvSpPr>
          <p:cNvPr id="6" name="Content Placeholder 5"/>
          <p:cNvSpPr>
            <a:spLocks noGrp="1"/>
          </p:cNvSpPr>
          <p:nvPr>
            <p:ph sz="half" idx="2"/>
          </p:nvPr>
        </p:nvSpPr>
        <p:spPr>
          <a:xfrm>
            <a:off x="6248400" y="1456293"/>
            <a:ext cx="5181600" cy="4351338"/>
          </a:xfrm>
          <a:solidFill>
            <a:schemeClr val="bg1">
              <a:lumMod val="95000"/>
            </a:schemeClr>
          </a:solidFill>
          <a:ln>
            <a:solidFill>
              <a:schemeClr val="accent5">
                <a:lumMod val="60000"/>
                <a:lumOff val="40000"/>
              </a:schemeClr>
            </a:solidFill>
          </a:ln>
        </p:spPr>
        <p:txBody>
          <a:bodyPr>
            <a:normAutofit/>
          </a:bodyPr>
          <a:lstStyle/>
          <a:p>
            <a:pPr marL="0" indent="0" algn="ctr">
              <a:lnSpc>
                <a:spcPct val="100000"/>
              </a:lnSpc>
              <a:spcBef>
                <a:spcPts val="0"/>
              </a:spcBef>
              <a:buNone/>
            </a:pPr>
            <a:r>
              <a:rPr lang="en-US" sz="1800" i="1" dirty="0"/>
              <a:t> </a:t>
            </a:r>
            <a:r>
              <a:rPr lang="en-US" sz="1800" b="1" dirty="0"/>
              <a:t>Logistics and Request Process</a:t>
            </a:r>
            <a:endParaRPr lang="en-US" sz="2000" b="1" dirty="0"/>
          </a:p>
          <a:p>
            <a:pPr marL="0" indent="0">
              <a:lnSpc>
                <a:spcPct val="100000"/>
              </a:lnSpc>
              <a:spcBef>
                <a:spcPts val="0"/>
              </a:spcBef>
              <a:buNone/>
            </a:pPr>
            <a:endParaRPr lang="en-US" sz="1800" dirty="0"/>
          </a:p>
          <a:p>
            <a:pPr marL="0" indent="0">
              <a:lnSpc>
                <a:spcPct val="100000"/>
              </a:lnSpc>
              <a:spcBef>
                <a:spcPts val="0"/>
              </a:spcBef>
              <a:buNone/>
            </a:pPr>
            <a:r>
              <a:rPr lang="en-US" sz="1800" dirty="0"/>
              <a:t>James R. House, MEP, State Health Operations Center Community Testing Operations Section Chief, KDPH</a:t>
            </a:r>
          </a:p>
          <a:p>
            <a:pPr marL="0" indent="0">
              <a:lnSpc>
                <a:spcPct val="100000"/>
              </a:lnSpc>
              <a:spcBef>
                <a:spcPts val="0"/>
              </a:spcBef>
              <a:buNone/>
            </a:pPr>
            <a:r>
              <a:rPr lang="en-US" sz="1800" dirty="0"/>
              <a:t>Work Cell: (502) 330-5950 </a:t>
            </a:r>
          </a:p>
          <a:p>
            <a:pPr marL="0" indent="0">
              <a:lnSpc>
                <a:spcPct val="100000"/>
              </a:lnSpc>
              <a:spcBef>
                <a:spcPts val="0"/>
              </a:spcBef>
              <a:buNone/>
            </a:pPr>
            <a:r>
              <a:rPr lang="en-US" sz="1800" dirty="0"/>
              <a:t>Email: </a:t>
            </a:r>
            <a:r>
              <a:rPr lang="en-US" sz="1800" u="sng" dirty="0">
                <a:solidFill>
                  <a:srgbClr val="0000FF"/>
                </a:solidFill>
              </a:rPr>
              <a:t>jamesr.house@ky.gov</a:t>
            </a:r>
            <a:r>
              <a:rPr lang="en-US" sz="1800" dirty="0">
                <a:solidFill>
                  <a:srgbClr val="0000FF"/>
                </a:solidFill>
              </a:rPr>
              <a:t> </a:t>
            </a:r>
          </a:p>
          <a:p>
            <a:pPr marL="0" indent="0">
              <a:lnSpc>
                <a:spcPct val="100000"/>
              </a:lnSpc>
              <a:spcBef>
                <a:spcPts val="0"/>
              </a:spcBef>
              <a:buNone/>
            </a:pPr>
            <a:endParaRPr lang="en-US" sz="1800" dirty="0"/>
          </a:p>
          <a:p>
            <a:pPr marL="0" indent="0">
              <a:lnSpc>
                <a:spcPct val="100000"/>
              </a:lnSpc>
              <a:spcBef>
                <a:spcPts val="0"/>
              </a:spcBef>
              <a:buNone/>
            </a:pPr>
            <a:r>
              <a:rPr lang="en-US" sz="1800" dirty="0"/>
              <a:t>Robbie Hume, State Health Operations Center Logistics Chief, KDPH</a:t>
            </a:r>
          </a:p>
          <a:p>
            <a:pPr marL="0" indent="0">
              <a:lnSpc>
                <a:spcPct val="100000"/>
              </a:lnSpc>
              <a:spcBef>
                <a:spcPts val="0"/>
              </a:spcBef>
              <a:buNone/>
            </a:pPr>
            <a:r>
              <a:rPr lang="en-US" sz="1800" dirty="0"/>
              <a:t>Work Cell: (502) 892-8899</a:t>
            </a:r>
          </a:p>
          <a:p>
            <a:pPr marL="0" indent="0">
              <a:lnSpc>
                <a:spcPct val="100000"/>
              </a:lnSpc>
              <a:spcBef>
                <a:spcPts val="0"/>
              </a:spcBef>
              <a:buNone/>
            </a:pPr>
            <a:r>
              <a:rPr lang="en-US" sz="1800" dirty="0"/>
              <a:t>Email: </a:t>
            </a:r>
            <a:r>
              <a:rPr lang="en-US" sz="1800" u="sng" dirty="0">
                <a:solidFill>
                  <a:srgbClr val="0000FF"/>
                </a:solidFill>
              </a:rPr>
              <a:t>robbie.hume@ky.gov</a:t>
            </a:r>
            <a:endParaRPr lang="en-US" sz="1800" dirty="0">
              <a:solidFill>
                <a:srgbClr val="0000FF"/>
              </a:solidFill>
            </a:endParaRPr>
          </a:p>
          <a:p>
            <a:pPr marL="0" indent="0">
              <a:lnSpc>
                <a:spcPct val="100000"/>
              </a:lnSpc>
              <a:spcBef>
                <a:spcPts val="0"/>
              </a:spcBef>
              <a:buNone/>
            </a:pPr>
            <a:endParaRPr lang="en-US" sz="2000" dirty="0">
              <a:solidFill>
                <a:srgbClr val="0000FF"/>
              </a:solidFill>
            </a:endParaRPr>
          </a:p>
          <a:p>
            <a:pPr marL="0" indent="0">
              <a:buNone/>
            </a:pPr>
            <a:endParaRPr lang="en-US" sz="2000" u="sng" dirty="0">
              <a:solidFill>
                <a:srgbClr val="0000FF"/>
              </a:solidFill>
            </a:endParaRPr>
          </a:p>
          <a:p>
            <a:endParaRPr lang="en-US" sz="2000" dirty="0"/>
          </a:p>
        </p:txBody>
      </p:sp>
      <p:sp>
        <p:nvSpPr>
          <p:cNvPr id="4" name="Slide Number Placeholder 3"/>
          <p:cNvSpPr>
            <a:spLocks noGrp="1"/>
          </p:cNvSpPr>
          <p:nvPr>
            <p:ph type="sldNum" sz="quarter" idx="12"/>
          </p:nvPr>
        </p:nvSpPr>
        <p:spPr/>
        <p:txBody>
          <a:bodyPr/>
          <a:lstStyle/>
          <a:p>
            <a:fld id="{ABB8925F-B6BB-49B0-9469-5285B9C99CB3}" type="slidenum">
              <a:rPr lang="en-US" smtClean="0"/>
              <a:t>13</a:t>
            </a:fld>
            <a:endParaRPr lang="en-US" dirty="0"/>
          </a:p>
        </p:txBody>
      </p:sp>
      <p:sp>
        <p:nvSpPr>
          <p:cNvPr id="7" name="Content Placeholder 4"/>
          <p:cNvSpPr txBox="1">
            <a:spLocks/>
          </p:cNvSpPr>
          <p:nvPr/>
        </p:nvSpPr>
        <p:spPr>
          <a:xfrm>
            <a:off x="838200" y="1456293"/>
            <a:ext cx="5181600" cy="4351338"/>
          </a:xfrm>
          <a:prstGeom prst="rect">
            <a:avLst/>
          </a:prstGeom>
          <a:solidFill>
            <a:schemeClr val="bg1">
              <a:lumMod val="95000"/>
            </a:schemeClr>
          </a:solidFill>
          <a:ln>
            <a:solidFill>
              <a:schemeClr val="accent5">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en-US" sz="1800" b="1" dirty="0"/>
              <a:t>Surveillance, Testing and Reporting</a:t>
            </a:r>
          </a:p>
          <a:p>
            <a:pPr marL="0" indent="0">
              <a:lnSpc>
                <a:spcPct val="100000"/>
              </a:lnSpc>
              <a:spcBef>
                <a:spcPts val="0"/>
              </a:spcBef>
              <a:buFont typeface="Arial" panose="020B0604020202020204" pitchFamily="34" charset="0"/>
              <a:buNone/>
            </a:pPr>
            <a:endParaRPr lang="en-US" sz="1800" dirty="0"/>
          </a:p>
          <a:p>
            <a:pPr marL="0" indent="0">
              <a:lnSpc>
                <a:spcPct val="100000"/>
              </a:lnSpc>
              <a:spcBef>
                <a:spcPts val="0"/>
              </a:spcBef>
              <a:buFont typeface="Arial" panose="020B0604020202020204" pitchFamily="34" charset="0"/>
              <a:buNone/>
            </a:pPr>
            <a:r>
              <a:rPr lang="en-US" sz="1800" dirty="0"/>
              <a:t>Doug </a:t>
            </a:r>
            <a:r>
              <a:rPr lang="en-US" sz="1800" dirty="0" err="1"/>
              <a:t>Thoroughman</a:t>
            </a:r>
            <a:r>
              <a:rPr lang="en-US" sz="1800" dirty="0"/>
              <a:t>, PhD, MS, State Epidemiologist (Acting), CDC Career Epidemiology Field Officer, KDPH</a:t>
            </a:r>
          </a:p>
          <a:p>
            <a:pPr marL="0" indent="0">
              <a:lnSpc>
                <a:spcPct val="100000"/>
              </a:lnSpc>
              <a:spcBef>
                <a:spcPts val="0"/>
              </a:spcBef>
              <a:buFont typeface="Arial" panose="020B0604020202020204" pitchFamily="34" charset="0"/>
              <a:buNone/>
            </a:pPr>
            <a:r>
              <a:rPr lang="en-US" sz="1800" dirty="0"/>
              <a:t>Phone: (502) 564-3418 x4315</a:t>
            </a:r>
          </a:p>
          <a:p>
            <a:pPr marL="0" indent="0">
              <a:lnSpc>
                <a:spcPct val="100000"/>
              </a:lnSpc>
              <a:spcBef>
                <a:spcPts val="0"/>
              </a:spcBef>
              <a:buFont typeface="Arial" panose="020B0604020202020204" pitchFamily="34" charset="0"/>
              <a:buNone/>
            </a:pPr>
            <a:r>
              <a:rPr lang="en-US" sz="1800" dirty="0"/>
              <a:t>Email: </a:t>
            </a:r>
            <a:r>
              <a:rPr lang="en-US" sz="1800" u="sng" dirty="0">
                <a:solidFill>
                  <a:srgbClr val="0000FF"/>
                </a:solidFill>
              </a:rPr>
              <a:t>douglas.thoroughman@ky.gov</a:t>
            </a:r>
            <a:r>
              <a:rPr lang="en-US" sz="1800" dirty="0"/>
              <a:t> </a:t>
            </a:r>
          </a:p>
          <a:p>
            <a:pPr marL="0" indent="0">
              <a:lnSpc>
                <a:spcPct val="100000"/>
              </a:lnSpc>
              <a:spcBef>
                <a:spcPts val="0"/>
              </a:spcBef>
              <a:buFont typeface="Arial" panose="020B0604020202020204" pitchFamily="34" charset="0"/>
              <a:buNone/>
            </a:pPr>
            <a:endParaRPr lang="en-US" sz="1800" dirty="0"/>
          </a:p>
          <a:p>
            <a:pPr marL="0" indent="0">
              <a:lnSpc>
                <a:spcPct val="100000"/>
              </a:lnSpc>
              <a:spcBef>
                <a:spcPts val="0"/>
              </a:spcBef>
              <a:buFont typeface="Arial" panose="020B0604020202020204" pitchFamily="34" charset="0"/>
              <a:buNone/>
            </a:pPr>
            <a:r>
              <a:rPr lang="en-US" sz="1800" dirty="0"/>
              <a:t>Kevin B. Spicer, MD, PhD, MPH, Medical Officer (CDC)</a:t>
            </a:r>
          </a:p>
          <a:p>
            <a:pPr marL="0" indent="0">
              <a:lnSpc>
                <a:spcPct val="100000"/>
              </a:lnSpc>
              <a:spcBef>
                <a:spcPts val="0"/>
              </a:spcBef>
              <a:buFont typeface="Arial" panose="020B0604020202020204" pitchFamily="34" charset="0"/>
              <a:buNone/>
            </a:pPr>
            <a:r>
              <a:rPr lang="en-US" sz="1800" dirty="0"/>
              <a:t>Antibiotic Resistance Coordinator, HAI/AR Prevention Program, KDPH</a:t>
            </a:r>
          </a:p>
          <a:p>
            <a:pPr marL="0" indent="0">
              <a:lnSpc>
                <a:spcPct val="100000"/>
              </a:lnSpc>
              <a:spcBef>
                <a:spcPts val="0"/>
              </a:spcBef>
              <a:buFont typeface="Arial" panose="020B0604020202020204" pitchFamily="34" charset="0"/>
              <a:buNone/>
            </a:pPr>
            <a:r>
              <a:rPr lang="en-US" sz="1800" dirty="0"/>
              <a:t>Phone: (502) 564-3261 x4468</a:t>
            </a:r>
          </a:p>
          <a:p>
            <a:pPr marL="0" indent="0">
              <a:lnSpc>
                <a:spcPct val="100000"/>
              </a:lnSpc>
              <a:spcBef>
                <a:spcPts val="0"/>
              </a:spcBef>
              <a:buFont typeface="Arial" panose="020B0604020202020204" pitchFamily="34" charset="0"/>
              <a:buNone/>
            </a:pPr>
            <a:r>
              <a:rPr lang="en-US" sz="1800" dirty="0"/>
              <a:t>Email: </a:t>
            </a:r>
            <a:r>
              <a:rPr lang="en-US" sz="1800" u="sng" dirty="0">
                <a:solidFill>
                  <a:srgbClr val="0000FF"/>
                </a:solidFill>
              </a:rPr>
              <a:t>kevin.spicer@ky.gov </a:t>
            </a:r>
          </a:p>
          <a:p>
            <a:pPr marL="0" indent="0">
              <a:buFont typeface="Arial" panose="020B0604020202020204" pitchFamily="34" charset="0"/>
              <a:buNone/>
            </a:pPr>
            <a:endParaRPr lang="en-US" sz="1800" dirty="0"/>
          </a:p>
          <a:p>
            <a:endParaRPr lang="en-US" sz="1800" dirty="0"/>
          </a:p>
        </p:txBody>
      </p:sp>
      <p:sp>
        <p:nvSpPr>
          <p:cNvPr id="8" name="TextBox 7"/>
          <p:cNvSpPr txBox="1"/>
          <p:nvPr/>
        </p:nvSpPr>
        <p:spPr>
          <a:xfrm>
            <a:off x="4064000" y="4613673"/>
            <a:ext cx="4064000" cy="1754326"/>
          </a:xfrm>
          <a:prstGeom prst="rect">
            <a:avLst/>
          </a:prstGeom>
          <a:solidFill>
            <a:schemeClr val="accent5">
              <a:lumMod val="20000"/>
              <a:lumOff val="80000"/>
            </a:schemeClr>
          </a:solidFill>
          <a:ln>
            <a:solidFill>
              <a:srgbClr val="000066"/>
            </a:solidFill>
          </a:ln>
        </p:spPr>
        <p:txBody>
          <a:bodyPr wrap="square" rtlCol="0">
            <a:spAutoFit/>
          </a:bodyPr>
          <a:lstStyle/>
          <a:p>
            <a:pPr algn="ctr"/>
            <a:r>
              <a:rPr lang="en-US" b="1" dirty="0"/>
              <a:t>Abbott</a:t>
            </a:r>
          </a:p>
          <a:p>
            <a:r>
              <a:rPr lang="en-US" dirty="0"/>
              <a:t>Michelle Moran, Technical Consultant, Abbott Rapid Diagnostics</a:t>
            </a:r>
          </a:p>
          <a:p>
            <a:r>
              <a:rPr lang="en-US" dirty="0"/>
              <a:t>Cell: (502) 693-8829</a:t>
            </a:r>
          </a:p>
          <a:p>
            <a:r>
              <a:rPr lang="en-US" dirty="0"/>
              <a:t>Email: </a:t>
            </a:r>
            <a:r>
              <a:rPr lang="en-US" u="sng" dirty="0">
                <a:solidFill>
                  <a:srgbClr val="0000FF"/>
                </a:solidFill>
              </a:rPr>
              <a:t>michelle.moran@abbott.com</a:t>
            </a:r>
          </a:p>
          <a:p>
            <a:endParaRPr lang="en-US" dirty="0"/>
          </a:p>
        </p:txBody>
      </p:sp>
    </p:spTree>
    <p:extLst>
      <p:ext uri="{BB962C8B-B14F-4D97-AF65-F5344CB8AC3E}">
        <p14:creationId xmlns:p14="http://schemas.microsoft.com/office/powerpoint/2010/main" val="3764363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383231" y="1742388"/>
            <a:ext cx="7349733" cy="1902191"/>
          </a:xfrm>
        </p:spPr>
        <p:txBody>
          <a:bodyPr>
            <a:normAutofit/>
          </a:bodyPr>
          <a:lstStyle/>
          <a:p>
            <a:r>
              <a:rPr lang="en-US" dirty="0"/>
              <a:t>Abbott </a:t>
            </a:r>
            <a:r>
              <a:rPr lang="en-US" dirty="0" err="1"/>
              <a:t>BinaxNOW</a:t>
            </a:r>
            <a:r>
              <a:rPr lang="en-US" baseline="30000" dirty="0" err="1"/>
              <a:t>TM</a:t>
            </a:r>
            <a:r>
              <a:rPr lang="en-US" dirty="0"/>
              <a:t> COVID-19 Antigen (Ag) Cards</a:t>
            </a:r>
            <a:endParaRPr lang="en-US" sz="4000" dirty="0"/>
          </a:p>
        </p:txBody>
      </p:sp>
      <p:sp>
        <p:nvSpPr>
          <p:cNvPr id="6" name="Subtitle 5"/>
          <p:cNvSpPr>
            <a:spLocks noGrp="1"/>
          </p:cNvSpPr>
          <p:nvPr>
            <p:ph type="subTitle" idx="1"/>
          </p:nvPr>
        </p:nvSpPr>
        <p:spPr>
          <a:xfrm>
            <a:off x="4536340" y="3644579"/>
            <a:ext cx="6697565" cy="679306"/>
          </a:xfrm>
        </p:spPr>
        <p:txBody>
          <a:bodyPr>
            <a:noAutofit/>
          </a:bodyPr>
          <a:lstStyle/>
          <a:p>
            <a:r>
              <a:rPr lang="en-US" sz="2400" i="1" dirty="0"/>
              <a:t>Michelle Moran, Technical Consultant</a:t>
            </a:r>
            <a:r>
              <a:rPr lang="en-US" sz="2400" dirty="0"/>
              <a:t>, </a:t>
            </a:r>
            <a:r>
              <a:rPr lang="en-US" sz="2400" i="1" dirty="0"/>
              <a:t>Abbott Rapid Diagnostics</a:t>
            </a:r>
            <a:endParaRPr lang="en-US" sz="2400" dirty="0"/>
          </a:p>
        </p:txBody>
      </p:sp>
      <p:sp>
        <p:nvSpPr>
          <p:cNvPr id="4" name="Slide Number Placeholder 3"/>
          <p:cNvSpPr>
            <a:spLocks noGrp="1"/>
          </p:cNvSpPr>
          <p:nvPr>
            <p:ph type="sldNum" sz="quarter" idx="4294967295"/>
          </p:nvPr>
        </p:nvSpPr>
        <p:spPr>
          <a:xfrm>
            <a:off x="11496675" y="6515100"/>
            <a:ext cx="695325" cy="252413"/>
          </a:xfrm>
        </p:spPr>
        <p:txBody>
          <a:bodyPr/>
          <a:lstStyle/>
          <a:p>
            <a:fld id="{ABB8925F-B6BB-49B0-9469-5285B9C99CB3}" type="slidenum">
              <a:rPr lang="en-US" smtClean="0"/>
              <a:t>2</a:t>
            </a:fld>
            <a:endParaRPr lang="en-US" dirty="0"/>
          </a:p>
        </p:txBody>
      </p:sp>
    </p:spTree>
    <p:extLst>
      <p:ext uri="{BB962C8B-B14F-4D97-AF65-F5344CB8AC3E}">
        <p14:creationId xmlns:p14="http://schemas.microsoft.com/office/powerpoint/2010/main" val="4183784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383231" y="1742388"/>
            <a:ext cx="7294649" cy="1902191"/>
          </a:xfrm>
        </p:spPr>
        <p:txBody>
          <a:bodyPr>
            <a:normAutofit/>
          </a:bodyPr>
          <a:lstStyle/>
          <a:p>
            <a:r>
              <a:rPr lang="en-US" sz="4000" dirty="0"/>
              <a:t>Using the </a:t>
            </a:r>
            <a:r>
              <a:rPr lang="en-US" sz="4000" dirty="0" err="1"/>
              <a:t>BinaxNOW</a:t>
            </a:r>
            <a:r>
              <a:rPr lang="en-US" sz="4000" baseline="30000" dirty="0" err="1"/>
              <a:t>TM</a:t>
            </a:r>
            <a:r>
              <a:rPr lang="en-US" sz="4000" baseline="30000" dirty="0"/>
              <a:t> </a:t>
            </a:r>
            <a:r>
              <a:rPr lang="en-US" sz="4000" dirty="0"/>
              <a:t> COVID-19 Ag Cards</a:t>
            </a:r>
          </a:p>
        </p:txBody>
      </p:sp>
      <p:sp>
        <p:nvSpPr>
          <p:cNvPr id="6" name="Subtitle 5"/>
          <p:cNvSpPr>
            <a:spLocks noGrp="1"/>
          </p:cNvSpPr>
          <p:nvPr>
            <p:ph type="subTitle" idx="1"/>
          </p:nvPr>
        </p:nvSpPr>
        <p:spPr>
          <a:xfrm>
            <a:off x="4536340" y="3644579"/>
            <a:ext cx="6697565" cy="679306"/>
          </a:xfrm>
        </p:spPr>
        <p:txBody>
          <a:bodyPr>
            <a:normAutofit fontScale="47500" lnSpcReduction="20000"/>
          </a:bodyPr>
          <a:lstStyle/>
          <a:p>
            <a:r>
              <a:rPr lang="en-US" i="1" dirty="0"/>
              <a:t>Doug </a:t>
            </a:r>
            <a:r>
              <a:rPr lang="en-US" i="1" dirty="0" err="1"/>
              <a:t>Thoroughman</a:t>
            </a:r>
            <a:r>
              <a:rPr lang="en-US" i="1" dirty="0"/>
              <a:t>, PhD, MS</a:t>
            </a:r>
            <a:r>
              <a:rPr lang="en-US" dirty="0"/>
              <a:t>, </a:t>
            </a:r>
            <a:r>
              <a:rPr lang="en-US" i="1" dirty="0"/>
              <a:t>State Epidemiologist (Acting)</a:t>
            </a:r>
            <a:endParaRPr lang="en-US" dirty="0"/>
          </a:p>
          <a:p>
            <a:r>
              <a:rPr lang="en-US" i="1" dirty="0"/>
              <a:t>CDC Career Epidemiology Field Officer, Kentucky Department for Public Health</a:t>
            </a:r>
            <a:endParaRPr lang="en-US" dirty="0"/>
          </a:p>
          <a:p>
            <a:endParaRPr lang="en-US" dirty="0"/>
          </a:p>
        </p:txBody>
      </p:sp>
      <p:sp>
        <p:nvSpPr>
          <p:cNvPr id="4" name="Slide Number Placeholder 3"/>
          <p:cNvSpPr>
            <a:spLocks noGrp="1"/>
          </p:cNvSpPr>
          <p:nvPr>
            <p:ph type="sldNum" sz="quarter" idx="4294967295"/>
          </p:nvPr>
        </p:nvSpPr>
        <p:spPr>
          <a:xfrm>
            <a:off x="11496675" y="6515100"/>
            <a:ext cx="695325" cy="252413"/>
          </a:xfrm>
        </p:spPr>
        <p:txBody>
          <a:bodyPr/>
          <a:lstStyle/>
          <a:p>
            <a:fld id="{ABB8925F-B6BB-49B0-9469-5285B9C99CB3}" type="slidenum">
              <a:rPr lang="en-US" smtClean="0"/>
              <a:t>3</a:t>
            </a:fld>
            <a:endParaRPr lang="en-US" dirty="0"/>
          </a:p>
        </p:txBody>
      </p:sp>
    </p:spTree>
    <p:extLst>
      <p:ext uri="{BB962C8B-B14F-4D97-AF65-F5344CB8AC3E}">
        <p14:creationId xmlns:p14="http://schemas.microsoft.com/office/powerpoint/2010/main" val="3598842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A30E9-90D6-4B87-8679-D87CF38728C1}"/>
              </a:ext>
            </a:extLst>
          </p:cNvPr>
          <p:cNvSpPr>
            <a:spLocks noGrp="1"/>
          </p:cNvSpPr>
          <p:nvPr>
            <p:ph type="title"/>
          </p:nvPr>
        </p:nvSpPr>
        <p:spPr>
          <a:xfrm>
            <a:off x="838200" y="365125"/>
            <a:ext cx="10515600" cy="1030745"/>
          </a:xfrm>
        </p:spPr>
        <p:txBody>
          <a:bodyPr/>
          <a:lstStyle/>
          <a:p>
            <a:r>
              <a:rPr lang="en-US" dirty="0"/>
              <a:t>Use-Cases for BinaxNOW  Ag Test Cards</a:t>
            </a:r>
          </a:p>
        </p:txBody>
      </p:sp>
      <p:sp>
        <p:nvSpPr>
          <p:cNvPr id="3" name="Content Placeholder 2">
            <a:extLst>
              <a:ext uri="{FF2B5EF4-FFF2-40B4-BE49-F238E27FC236}">
                <a16:creationId xmlns:a16="http://schemas.microsoft.com/office/drawing/2014/main" id="{1CC40948-F708-4B88-98C0-9B3C9C1EE11B}"/>
              </a:ext>
            </a:extLst>
          </p:cNvPr>
          <p:cNvSpPr>
            <a:spLocks noGrp="1"/>
          </p:cNvSpPr>
          <p:nvPr>
            <p:ph idx="1"/>
          </p:nvPr>
        </p:nvSpPr>
        <p:spPr>
          <a:xfrm>
            <a:off x="838199" y="1473846"/>
            <a:ext cx="10515600" cy="4790562"/>
          </a:xfrm>
        </p:spPr>
        <p:txBody>
          <a:bodyPr/>
          <a:lstStyle/>
          <a:p>
            <a:r>
              <a:rPr lang="en-US" dirty="0"/>
              <a:t>Three primary scenarios for effective use:</a:t>
            </a:r>
          </a:p>
          <a:p>
            <a:pPr lvl="1"/>
            <a:r>
              <a:rPr lang="en-US" dirty="0"/>
              <a:t>Outbreaks</a:t>
            </a:r>
          </a:p>
          <a:p>
            <a:pPr lvl="1"/>
            <a:r>
              <a:rPr lang="en-US" dirty="0"/>
              <a:t>Clinical settings</a:t>
            </a:r>
          </a:p>
          <a:p>
            <a:pPr lvl="1"/>
            <a:r>
              <a:rPr lang="en-US" dirty="0"/>
              <a:t>“Surveillance” testing</a:t>
            </a:r>
          </a:p>
          <a:p>
            <a:r>
              <a:rPr lang="en-US" dirty="0"/>
              <a:t>Each requires different thought processes</a:t>
            </a:r>
          </a:p>
          <a:p>
            <a:pPr lvl="1"/>
            <a:r>
              <a:rPr lang="en-US" dirty="0"/>
              <a:t>How often they will be used</a:t>
            </a:r>
          </a:p>
          <a:p>
            <a:pPr lvl="1"/>
            <a:r>
              <a:rPr lang="en-US" dirty="0"/>
              <a:t>Who they will be used with</a:t>
            </a:r>
          </a:p>
          <a:p>
            <a:pPr lvl="1"/>
            <a:r>
              <a:rPr lang="en-US" dirty="0"/>
              <a:t>What kind of follow-up is needed</a:t>
            </a:r>
          </a:p>
        </p:txBody>
      </p:sp>
      <p:sp>
        <p:nvSpPr>
          <p:cNvPr id="4" name="Slide Number Placeholder 3">
            <a:extLst>
              <a:ext uri="{FF2B5EF4-FFF2-40B4-BE49-F238E27FC236}">
                <a16:creationId xmlns:a16="http://schemas.microsoft.com/office/drawing/2014/main" id="{8911852C-0028-4DF6-9892-D835A0A198C4}"/>
              </a:ext>
            </a:extLst>
          </p:cNvPr>
          <p:cNvSpPr>
            <a:spLocks noGrp="1"/>
          </p:cNvSpPr>
          <p:nvPr>
            <p:ph type="sldNum" sz="quarter" idx="12"/>
          </p:nvPr>
        </p:nvSpPr>
        <p:spPr/>
        <p:txBody>
          <a:bodyPr/>
          <a:lstStyle/>
          <a:p>
            <a:fld id="{ABB8925F-B6BB-49B0-9469-5285B9C99CB3}" type="slidenum">
              <a:rPr lang="en-US" smtClean="0"/>
              <a:t>4</a:t>
            </a:fld>
            <a:endParaRPr lang="en-US" dirty="0"/>
          </a:p>
        </p:txBody>
      </p:sp>
      <p:sp>
        <p:nvSpPr>
          <p:cNvPr id="5" name="TextBox 4">
            <a:extLst>
              <a:ext uri="{FF2B5EF4-FFF2-40B4-BE49-F238E27FC236}">
                <a16:creationId xmlns:a16="http://schemas.microsoft.com/office/drawing/2014/main" id="{4D7E6444-03CF-4151-A22A-7E058B6820F4}"/>
              </a:ext>
            </a:extLst>
          </p:cNvPr>
          <p:cNvSpPr txBox="1"/>
          <p:nvPr/>
        </p:nvSpPr>
        <p:spPr>
          <a:xfrm>
            <a:off x="7225046" y="437881"/>
            <a:ext cx="458780" cy="338554"/>
          </a:xfrm>
          <a:prstGeom prst="rect">
            <a:avLst/>
          </a:prstGeom>
          <a:noFill/>
        </p:spPr>
        <p:txBody>
          <a:bodyPr wrap="none" rtlCol="0">
            <a:spAutoFit/>
          </a:bodyPr>
          <a:lstStyle/>
          <a:p>
            <a:r>
              <a:rPr lang="en-US" sz="1600" dirty="0"/>
              <a:t>TM</a:t>
            </a:r>
          </a:p>
        </p:txBody>
      </p:sp>
      <p:pic>
        <p:nvPicPr>
          <p:cNvPr id="6" name="Picture 5">
            <a:extLst>
              <a:ext uri="{FF2B5EF4-FFF2-40B4-BE49-F238E27FC236}">
                <a16:creationId xmlns:a16="http://schemas.microsoft.com/office/drawing/2014/main" id="{8332A2B1-1285-4BCE-8CBC-28CD51DD33CC}"/>
              </a:ext>
            </a:extLst>
          </p:cNvPr>
          <p:cNvPicPr>
            <a:picLocks noChangeAspect="1"/>
          </p:cNvPicPr>
          <p:nvPr/>
        </p:nvPicPr>
        <p:blipFill>
          <a:blip r:embed="rId2"/>
          <a:stretch>
            <a:fillRect/>
          </a:stretch>
        </p:blipFill>
        <p:spPr>
          <a:xfrm rot="20990646">
            <a:off x="7683826" y="1719262"/>
            <a:ext cx="3971925" cy="3419475"/>
          </a:xfrm>
          <a:prstGeom prst="rect">
            <a:avLst/>
          </a:prstGeom>
        </p:spPr>
      </p:pic>
    </p:spTree>
    <p:extLst>
      <p:ext uri="{BB962C8B-B14F-4D97-AF65-F5344CB8AC3E}">
        <p14:creationId xmlns:p14="http://schemas.microsoft.com/office/powerpoint/2010/main" val="3369259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A6F07-656E-4F96-85F5-F72C761F82A4}"/>
              </a:ext>
            </a:extLst>
          </p:cNvPr>
          <p:cNvSpPr>
            <a:spLocks noGrp="1"/>
          </p:cNvSpPr>
          <p:nvPr>
            <p:ph type="title"/>
          </p:nvPr>
        </p:nvSpPr>
        <p:spPr>
          <a:xfrm>
            <a:off x="838200" y="365126"/>
            <a:ext cx="10515600" cy="555787"/>
          </a:xfrm>
        </p:spPr>
        <p:txBody>
          <a:bodyPr>
            <a:normAutofit fontScale="90000"/>
          </a:bodyPr>
          <a:lstStyle/>
          <a:p>
            <a:r>
              <a:rPr lang="en-US" dirty="0"/>
              <a:t>Outbreak Scenarios</a:t>
            </a:r>
          </a:p>
        </p:txBody>
      </p:sp>
      <p:sp>
        <p:nvSpPr>
          <p:cNvPr id="3" name="Content Placeholder 2">
            <a:extLst>
              <a:ext uri="{FF2B5EF4-FFF2-40B4-BE49-F238E27FC236}">
                <a16:creationId xmlns:a16="http://schemas.microsoft.com/office/drawing/2014/main" id="{BCB34823-E85D-4009-B966-956AE6CBB3AD}"/>
              </a:ext>
            </a:extLst>
          </p:cNvPr>
          <p:cNvSpPr>
            <a:spLocks noGrp="1"/>
          </p:cNvSpPr>
          <p:nvPr>
            <p:ph idx="1"/>
          </p:nvPr>
        </p:nvSpPr>
        <p:spPr>
          <a:xfrm>
            <a:off x="838200" y="1057873"/>
            <a:ext cx="10515600" cy="5320145"/>
          </a:xfrm>
        </p:spPr>
        <p:txBody>
          <a:bodyPr>
            <a:normAutofit/>
          </a:bodyPr>
          <a:lstStyle/>
          <a:p>
            <a:r>
              <a:rPr lang="en-US" dirty="0"/>
              <a:t>Facilities may want to partner with local health department</a:t>
            </a:r>
          </a:p>
          <a:p>
            <a:pPr lvl="1"/>
            <a:r>
              <a:rPr lang="en-US" dirty="0"/>
              <a:t>To determine strategies for possible use</a:t>
            </a:r>
          </a:p>
          <a:p>
            <a:pPr lvl="1"/>
            <a:r>
              <a:rPr lang="en-US" dirty="0"/>
              <a:t>Coordinate procurement of cards</a:t>
            </a:r>
          </a:p>
          <a:p>
            <a:pPr lvl="1"/>
            <a:r>
              <a:rPr lang="en-US" dirty="0"/>
              <a:t>Assist with administration if needed</a:t>
            </a:r>
          </a:p>
          <a:p>
            <a:r>
              <a:rPr lang="en-US" dirty="0"/>
              <a:t>Test symptomatic people to get early assessment</a:t>
            </a:r>
          </a:p>
          <a:p>
            <a:pPr lvl="1"/>
            <a:r>
              <a:rPr lang="en-US" dirty="0"/>
              <a:t>Speeds up isolation and quarantine decisions</a:t>
            </a:r>
          </a:p>
          <a:p>
            <a:r>
              <a:rPr lang="en-US" dirty="0"/>
              <a:t>May test asymptomatic if indicated during outbreaks</a:t>
            </a:r>
          </a:p>
          <a:p>
            <a:pPr lvl="1"/>
            <a:r>
              <a:rPr lang="en-US" dirty="0"/>
              <a:t>High likelihood of exposure</a:t>
            </a:r>
          </a:p>
          <a:p>
            <a:pPr lvl="1"/>
            <a:r>
              <a:rPr lang="en-US" dirty="0"/>
              <a:t>At least two days have passed since exposure</a:t>
            </a:r>
          </a:p>
          <a:p>
            <a:pPr lvl="1"/>
            <a:r>
              <a:rPr lang="en-US" dirty="0"/>
              <a:t>May not have adequate supplies of cards to follow this strategy</a:t>
            </a:r>
          </a:p>
          <a:p>
            <a:pPr lvl="1"/>
            <a:r>
              <a:rPr lang="en-US" dirty="0"/>
              <a:t>Not highly recommended</a:t>
            </a:r>
          </a:p>
          <a:p>
            <a:pPr lvl="2"/>
            <a:r>
              <a:rPr lang="en-US" dirty="0"/>
              <a:t>Resource intensive</a:t>
            </a:r>
          </a:p>
          <a:p>
            <a:pPr lvl="2"/>
            <a:r>
              <a:rPr lang="en-US" dirty="0"/>
              <a:t>Interpretation of results questionable</a:t>
            </a:r>
          </a:p>
        </p:txBody>
      </p:sp>
      <p:sp>
        <p:nvSpPr>
          <p:cNvPr id="4" name="Slide Number Placeholder 3">
            <a:extLst>
              <a:ext uri="{FF2B5EF4-FFF2-40B4-BE49-F238E27FC236}">
                <a16:creationId xmlns:a16="http://schemas.microsoft.com/office/drawing/2014/main" id="{54B5CF23-20CD-4A92-9648-5A3C8251A07A}"/>
              </a:ext>
            </a:extLst>
          </p:cNvPr>
          <p:cNvSpPr>
            <a:spLocks noGrp="1"/>
          </p:cNvSpPr>
          <p:nvPr>
            <p:ph type="sldNum" sz="quarter" idx="12"/>
          </p:nvPr>
        </p:nvSpPr>
        <p:spPr/>
        <p:txBody>
          <a:bodyPr/>
          <a:lstStyle/>
          <a:p>
            <a:fld id="{ABB8925F-B6BB-49B0-9469-5285B9C99CB3}" type="slidenum">
              <a:rPr lang="en-US" smtClean="0"/>
              <a:t>5</a:t>
            </a:fld>
            <a:endParaRPr lang="en-US" dirty="0"/>
          </a:p>
        </p:txBody>
      </p:sp>
    </p:spTree>
    <p:extLst>
      <p:ext uri="{BB962C8B-B14F-4D97-AF65-F5344CB8AC3E}">
        <p14:creationId xmlns:p14="http://schemas.microsoft.com/office/powerpoint/2010/main" val="2049850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5D5BA-72F6-4638-B570-2B6996004DD4}"/>
              </a:ext>
            </a:extLst>
          </p:cNvPr>
          <p:cNvSpPr>
            <a:spLocks noGrp="1"/>
          </p:cNvSpPr>
          <p:nvPr>
            <p:ph type="title"/>
          </p:nvPr>
        </p:nvSpPr>
        <p:spPr>
          <a:xfrm>
            <a:off x="838200" y="365125"/>
            <a:ext cx="10515600" cy="909493"/>
          </a:xfrm>
        </p:spPr>
        <p:txBody>
          <a:bodyPr/>
          <a:lstStyle/>
          <a:p>
            <a:r>
              <a:rPr lang="en-US" dirty="0"/>
              <a:t>Interpretation and F/U in Outbreak Settings</a:t>
            </a:r>
          </a:p>
        </p:txBody>
      </p:sp>
      <p:sp>
        <p:nvSpPr>
          <p:cNvPr id="3" name="Content Placeholder 2">
            <a:extLst>
              <a:ext uri="{FF2B5EF4-FFF2-40B4-BE49-F238E27FC236}">
                <a16:creationId xmlns:a16="http://schemas.microsoft.com/office/drawing/2014/main" id="{1F50F275-D5F9-4737-BB1E-808F15582CE5}"/>
              </a:ext>
            </a:extLst>
          </p:cNvPr>
          <p:cNvSpPr>
            <a:spLocks noGrp="1"/>
          </p:cNvSpPr>
          <p:nvPr>
            <p:ph idx="1"/>
          </p:nvPr>
        </p:nvSpPr>
        <p:spPr>
          <a:xfrm>
            <a:off x="838200" y="1274618"/>
            <a:ext cx="10515600" cy="5218257"/>
          </a:xfrm>
        </p:spPr>
        <p:txBody>
          <a:bodyPr>
            <a:normAutofit/>
          </a:bodyPr>
          <a:lstStyle/>
          <a:p>
            <a:r>
              <a:rPr lang="en-US" dirty="0"/>
              <a:t>If symptomatic</a:t>
            </a:r>
          </a:p>
          <a:p>
            <a:pPr lvl="1"/>
            <a:r>
              <a:rPr lang="en-US" dirty="0"/>
              <a:t>Tests positive: Initiate isolation and contact investigation</a:t>
            </a:r>
          </a:p>
          <a:p>
            <a:pPr lvl="1"/>
            <a:r>
              <a:rPr lang="en-US" dirty="0"/>
              <a:t>Tests negative: F/U PCR test to confirm negative</a:t>
            </a:r>
          </a:p>
          <a:p>
            <a:pPr lvl="2"/>
            <a:r>
              <a:rPr lang="en-US" dirty="0"/>
              <a:t>Isolate until results received</a:t>
            </a:r>
          </a:p>
          <a:p>
            <a:pPr lvl="2"/>
            <a:r>
              <a:rPr lang="en-US" dirty="0"/>
              <a:t>If still negative, quarantine if indicated by situation, consider testing for other illnesses</a:t>
            </a:r>
          </a:p>
          <a:p>
            <a:r>
              <a:rPr lang="en-US" dirty="0"/>
              <a:t>If definite exposure but asymptomatic</a:t>
            </a:r>
          </a:p>
          <a:p>
            <a:pPr lvl="1"/>
            <a:r>
              <a:rPr lang="en-US" dirty="0"/>
              <a:t>Should be quarantined to start with</a:t>
            </a:r>
          </a:p>
          <a:p>
            <a:pPr lvl="1"/>
            <a:r>
              <a:rPr lang="en-US" dirty="0"/>
              <a:t>Positive result indicates infection – Isolate/contact trace - quarantine</a:t>
            </a:r>
          </a:p>
          <a:p>
            <a:pPr lvl="1"/>
            <a:r>
              <a:rPr lang="en-US" dirty="0"/>
              <a:t>Negative result – continue with quarantine</a:t>
            </a:r>
          </a:p>
          <a:p>
            <a:r>
              <a:rPr lang="en-US" dirty="0"/>
              <a:t>If no exposure identified and asymptomatic</a:t>
            </a:r>
          </a:p>
          <a:p>
            <a:pPr lvl="1"/>
            <a:r>
              <a:rPr lang="en-US" dirty="0"/>
              <a:t>Recommend confirming positive result with PCR</a:t>
            </a:r>
          </a:p>
          <a:p>
            <a:pPr lvl="1"/>
            <a:r>
              <a:rPr lang="en-US" dirty="0"/>
              <a:t>Negative result taken at face value</a:t>
            </a:r>
          </a:p>
        </p:txBody>
      </p:sp>
      <p:sp>
        <p:nvSpPr>
          <p:cNvPr id="4" name="Slide Number Placeholder 3">
            <a:extLst>
              <a:ext uri="{FF2B5EF4-FFF2-40B4-BE49-F238E27FC236}">
                <a16:creationId xmlns:a16="http://schemas.microsoft.com/office/drawing/2014/main" id="{5B362665-B3C5-4E2C-BAB5-185E3DE03683}"/>
              </a:ext>
            </a:extLst>
          </p:cNvPr>
          <p:cNvSpPr>
            <a:spLocks noGrp="1"/>
          </p:cNvSpPr>
          <p:nvPr>
            <p:ph type="sldNum" sz="quarter" idx="12"/>
          </p:nvPr>
        </p:nvSpPr>
        <p:spPr/>
        <p:txBody>
          <a:bodyPr/>
          <a:lstStyle/>
          <a:p>
            <a:fld id="{ABB8925F-B6BB-49B0-9469-5285B9C99CB3}" type="slidenum">
              <a:rPr lang="en-US" smtClean="0"/>
              <a:t>6</a:t>
            </a:fld>
            <a:endParaRPr lang="en-US" dirty="0"/>
          </a:p>
        </p:txBody>
      </p:sp>
    </p:spTree>
    <p:extLst>
      <p:ext uri="{BB962C8B-B14F-4D97-AF65-F5344CB8AC3E}">
        <p14:creationId xmlns:p14="http://schemas.microsoft.com/office/powerpoint/2010/main" val="603318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28727-1A42-4FBE-9E1D-34C3943706CD}"/>
              </a:ext>
            </a:extLst>
          </p:cNvPr>
          <p:cNvSpPr>
            <a:spLocks noGrp="1"/>
          </p:cNvSpPr>
          <p:nvPr>
            <p:ph type="title"/>
          </p:nvPr>
        </p:nvSpPr>
        <p:spPr>
          <a:xfrm>
            <a:off x="838200" y="184150"/>
            <a:ext cx="10515600" cy="1178471"/>
          </a:xfrm>
        </p:spPr>
        <p:txBody>
          <a:bodyPr>
            <a:normAutofit/>
          </a:bodyPr>
          <a:lstStyle/>
          <a:p>
            <a:r>
              <a:rPr lang="en-US" sz="3600" dirty="0"/>
              <a:t>Testing of Symptomatic Persons in Clinical Settings</a:t>
            </a:r>
          </a:p>
        </p:txBody>
      </p:sp>
      <p:sp>
        <p:nvSpPr>
          <p:cNvPr id="3" name="Content Placeholder 2">
            <a:extLst>
              <a:ext uri="{FF2B5EF4-FFF2-40B4-BE49-F238E27FC236}">
                <a16:creationId xmlns:a16="http://schemas.microsoft.com/office/drawing/2014/main" id="{B1A260C9-C38B-4E92-9D0A-CD224DC8FD49}"/>
              </a:ext>
            </a:extLst>
          </p:cNvPr>
          <p:cNvSpPr>
            <a:spLocks noGrp="1"/>
          </p:cNvSpPr>
          <p:nvPr>
            <p:ph idx="1"/>
          </p:nvPr>
        </p:nvSpPr>
        <p:spPr>
          <a:xfrm>
            <a:off x="602672" y="1100095"/>
            <a:ext cx="10986655" cy="5472579"/>
          </a:xfrm>
        </p:spPr>
        <p:txBody>
          <a:bodyPr>
            <a:normAutofit/>
          </a:bodyPr>
          <a:lstStyle/>
          <a:p>
            <a:r>
              <a:rPr lang="en-US" dirty="0"/>
              <a:t>Can be used in healthcare settings for rapid assessment of COVID-19</a:t>
            </a:r>
          </a:p>
          <a:p>
            <a:pPr lvl="1"/>
            <a:r>
              <a:rPr lang="en-US" dirty="0"/>
              <a:t>Must have CLIA certification or waiver</a:t>
            </a:r>
          </a:p>
          <a:p>
            <a:pPr lvl="1"/>
            <a:r>
              <a:rPr lang="en-US" dirty="0"/>
              <a:t>FDA Emergency Use Authorization (EUA) approved for individuals suspected of COVID-19</a:t>
            </a:r>
          </a:p>
          <a:p>
            <a:pPr lvl="1"/>
            <a:r>
              <a:rPr lang="en-US" dirty="0"/>
              <a:t>Should be used within the first 7 days of symptom onset</a:t>
            </a:r>
          </a:p>
          <a:p>
            <a:r>
              <a:rPr lang="en-US" dirty="0"/>
              <a:t>Consider Situation:</a:t>
            </a:r>
          </a:p>
          <a:p>
            <a:pPr lvl="1"/>
            <a:r>
              <a:rPr lang="en-US" dirty="0"/>
              <a:t>If NO (or very few) cases identified in community (not likely currently!) </a:t>
            </a:r>
          </a:p>
          <a:p>
            <a:pPr lvl="2"/>
            <a:r>
              <a:rPr lang="en-US" dirty="0"/>
              <a:t>Recommend F/U PCR test to confirm a positive test – Isolate until PCR results received</a:t>
            </a:r>
          </a:p>
          <a:p>
            <a:pPr lvl="2"/>
            <a:r>
              <a:rPr lang="en-US" dirty="0"/>
              <a:t>Negative result taken at face value – may want to test for Flu, other respiratory pathogens</a:t>
            </a:r>
          </a:p>
          <a:p>
            <a:pPr lvl="1"/>
            <a:r>
              <a:rPr lang="en-US" dirty="0"/>
              <a:t>If cases already prevalent in community</a:t>
            </a:r>
          </a:p>
          <a:p>
            <a:pPr lvl="2"/>
            <a:r>
              <a:rPr lang="en-US" dirty="0"/>
              <a:t>Positive result would be taken at face value</a:t>
            </a:r>
          </a:p>
          <a:p>
            <a:pPr lvl="2"/>
            <a:r>
              <a:rPr lang="en-US" dirty="0"/>
              <a:t>Negative results would be recommended for F/U PCR to confirm if there was a clear exposure UNLESS another etiology for symptoms is identified through testing</a:t>
            </a:r>
          </a:p>
          <a:p>
            <a:pPr lvl="2"/>
            <a:r>
              <a:rPr lang="en-US" dirty="0"/>
              <a:t>Negative results do not eliminate the need for quarantine if exposed</a:t>
            </a:r>
          </a:p>
        </p:txBody>
      </p:sp>
      <p:sp>
        <p:nvSpPr>
          <p:cNvPr id="4" name="Slide Number Placeholder 3">
            <a:extLst>
              <a:ext uri="{FF2B5EF4-FFF2-40B4-BE49-F238E27FC236}">
                <a16:creationId xmlns:a16="http://schemas.microsoft.com/office/drawing/2014/main" id="{751C6EEB-F30E-4DEE-9787-22F9A17950C4}"/>
              </a:ext>
            </a:extLst>
          </p:cNvPr>
          <p:cNvSpPr>
            <a:spLocks noGrp="1"/>
          </p:cNvSpPr>
          <p:nvPr>
            <p:ph type="sldNum" sz="quarter" idx="12"/>
          </p:nvPr>
        </p:nvSpPr>
        <p:spPr/>
        <p:txBody>
          <a:bodyPr/>
          <a:lstStyle/>
          <a:p>
            <a:fld id="{ABB8925F-B6BB-49B0-9469-5285B9C99CB3}" type="slidenum">
              <a:rPr lang="en-US" smtClean="0"/>
              <a:t>7</a:t>
            </a:fld>
            <a:endParaRPr lang="en-US" dirty="0"/>
          </a:p>
        </p:txBody>
      </p:sp>
    </p:spTree>
    <p:extLst>
      <p:ext uri="{BB962C8B-B14F-4D97-AF65-F5344CB8AC3E}">
        <p14:creationId xmlns:p14="http://schemas.microsoft.com/office/powerpoint/2010/main" val="2860957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13B69-0005-48BD-950D-FFCF2F9B63D5}"/>
              </a:ext>
            </a:extLst>
          </p:cNvPr>
          <p:cNvSpPr>
            <a:spLocks noGrp="1"/>
          </p:cNvSpPr>
          <p:nvPr>
            <p:ph type="title"/>
          </p:nvPr>
        </p:nvSpPr>
        <p:spPr>
          <a:xfrm>
            <a:off x="422563" y="365125"/>
            <a:ext cx="11346874" cy="677627"/>
          </a:xfrm>
        </p:spPr>
        <p:txBody>
          <a:bodyPr>
            <a:normAutofit fontScale="90000"/>
          </a:bodyPr>
          <a:lstStyle/>
          <a:p>
            <a:r>
              <a:rPr lang="en-US" dirty="0"/>
              <a:t>“Surveillance Testing” of Defined Populations</a:t>
            </a:r>
          </a:p>
        </p:txBody>
      </p:sp>
      <p:sp>
        <p:nvSpPr>
          <p:cNvPr id="3" name="Content Placeholder 2">
            <a:extLst>
              <a:ext uri="{FF2B5EF4-FFF2-40B4-BE49-F238E27FC236}">
                <a16:creationId xmlns:a16="http://schemas.microsoft.com/office/drawing/2014/main" id="{3386830D-E325-4181-B1ED-445343F6B63A}"/>
              </a:ext>
            </a:extLst>
          </p:cNvPr>
          <p:cNvSpPr>
            <a:spLocks noGrp="1"/>
          </p:cNvSpPr>
          <p:nvPr>
            <p:ph idx="1"/>
          </p:nvPr>
        </p:nvSpPr>
        <p:spPr>
          <a:xfrm>
            <a:off x="838199" y="1234885"/>
            <a:ext cx="10515600" cy="5087960"/>
          </a:xfrm>
        </p:spPr>
        <p:txBody>
          <a:bodyPr>
            <a:normAutofit fontScale="85000" lnSpcReduction="20000"/>
          </a:bodyPr>
          <a:lstStyle/>
          <a:p>
            <a:pPr marL="0" indent="0" algn="ctr">
              <a:buNone/>
            </a:pPr>
            <a:r>
              <a:rPr lang="en-US" sz="4000" b="1" u="sng" dirty="0"/>
              <a:t>Goal is to prevent introduction into facility or patients</a:t>
            </a:r>
          </a:p>
          <a:p>
            <a:pPr marL="0" indent="0" algn="ctr">
              <a:spcBef>
                <a:spcPts val="0"/>
              </a:spcBef>
              <a:buNone/>
            </a:pPr>
            <a:endParaRPr lang="en-US" sz="1600" b="1" u="sng" dirty="0"/>
          </a:p>
          <a:p>
            <a:r>
              <a:rPr lang="en-US" dirty="0"/>
              <a:t>Targeted testing</a:t>
            </a:r>
          </a:p>
          <a:p>
            <a:pPr lvl="1"/>
            <a:r>
              <a:rPr lang="en-US" dirty="0"/>
              <a:t>Recommended at least weekly (2X per week ideal)</a:t>
            </a:r>
          </a:p>
          <a:p>
            <a:pPr lvl="1"/>
            <a:r>
              <a:rPr lang="en-US" dirty="0"/>
              <a:t>Staff AND incoming inpatients</a:t>
            </a:r>
          </a:p>
          <a:p>
            <a:r>
              <a:rPr lang="en-US" dirty="0"/>
              <a:t>If staff or incoming persons are asymptomatic </a:t>
            </a:r>
          </a:p>
          <a:p>
            <a:pPr lvl="1"/>
            <a:r>
              <a:rPr lang="en-US" dirty="0"/>
              <a:t>Positive results would recommend PCR confirmation (Isolate until results received)</a:t>
            </a:r>
          </a:p>
          <a:p>
            <a:pPr lvl="1"/>
            <a:r>
              <a:rPr lang="en-US" dirty="0"/>
              <a:t>Negative results taken at face value</a:t>
            </a:r>
          </a:p>
          <a:p>
            <a:r>
              <a:rPr lang="en-US" dirty="0"/>
              <a:t>If symptomatic employee – shouldn’t be at work! </a:t>
            </a:r>
          </a:p>
          <a:p>
            <a:pPr lvl="1"/>
            <a:r>
              <a:rPr lang="en-US" dirty="0"/>
              <a:t>Get tested outside </a:t>
            </a:r>
          </a:p>
          <a:p>
            <a:pPr lvl="1"/>
            <a:r>
              <a:rPr lang="en-US" dirty="0"/>
              <a:t>Isolate until results received </a:t>
            </a:r>
          </a:p>
          <a:p>
            <a:pPr lvl="1"/>
            <a:r>
              <a:rPr lang="en-US" dirty="0"/>
              <a:t>Report results to workplace</a:t>
            </a:r>
          </a:p>
          <a:p>
            <a:r>
              <a:rPr lang="en-US" dirty="0"/>
              <a:t>If symptomatic incoming inpatient</a:t>
            </a:r>
          </a:p>
          <a:p>
            <a:pPr lvl="1"/>
            <a:r>
              <a:rPr lang="en-US" dirty="0"/>
              <a:t>Positive results taken at face value – isolate and keep precautions in place</a:t>
            </a:r>
          </a:p>
          <a:p>
            <a:pPr lvl="1"/>
            <a:r>
              <a:rPr lang="en-US" dirty="0"/>
              <a:t>Negative results confirmed with PCR</a:t>
            </a:r>
          </a:p>
          <a:p>
            <a:r>
              <a:rPr lang="en-US" dirty="0"/>
              <a:t>Must have strategy for follow-up PCR testing in place</a:t>
            </a:r>
          </a:p>
        </p:txBody>
      </p:sp>
      <p:sp>
        <p:nvSpPr>
          <p:cNvPr id="4" name="Slide Number Placeholder 3">
            <a:extLst>
              <a:ext uri="{FF2B5EF4-FFF2-40B4-BE49-F238E27FC236}">
                <a16:creationId xmlns:a16="http://schemas.microsoft.com/office/drawing/2014/main" id="{54A10782-AAD8-41D7-A30D-6615C4302333}"/>
              </a:ext>
            </a:extLst>
          </p:cNvPr>
          <p:cNvSpPr>
            <a:spLocks noGrp="1"/>
          </p:cNvSpPr>
          <p:nvPr>
            <p:ph type="sldNum" sz="quarter" idx="12"/>
          </p:nvPr>
        </p:nvSpPr>
        <p:spPr/>
        <p:txBody>
          <a:bodyPr/>
          <a:lstStyle/>
          <a:p>
            <a:fld id="{ABB8925F-B6BB-49B0-9469-5285B9C99CB3}" type="slidenum">
              <a:rPr lang="en-US" smtClean="0"/>
              <a:t>8</a:t>
            </a:fld>
            <a:endParaRPr lang="en-US" dirty="0"/>
          </a:p>
        </p:txBody>
      </p:sp>
    </p:spTree>
    <p:extLst>
      <p:ext uri="{BB962C8B-B14F-4D97-AF65-F5344CB8AC3E}">
        <p14:creationId xmlns:p14="http://schemas.microsoft.com/office/powerpoint/2010/main" val="381624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BE792-FA51-4C93-843E-64E8DD807ACB}"/>
              </a:ext>
            </a:extLst>
          </p:cNvPr>
          <p:cNvSpPr>
            <a:spLocks noGrp="1"/>
          </p:cNvSpPr>
          <p:nvPr>
            <p:ph type="title"/>
          </p:nvPr>
        </p:nvSpPr>
        <p:spPr/>
        <p:txBody>
          <a:bodyPr/>
          <a:lstStyle/>
          <a:p>
            <a:r>
              <a:rPr lang="en-US" dirty="0"/>
              <a:t>Requesting BinaxNOW  Ag Test Cards</a:t>
            </a:r>
          </a:p>
        </p:txBody>
      </p:sp>
      <p:sp>
        <p:nvSpPr>
          <p:cNvPr id="3" name="Content Placeholder 2">
            <a:extLst>
              <a:ext uri="{FF2B5EF4-FFF2-40B4-BE49-F238E27FC236}">
                <a16:creationId xmlns:a16="http://schemas.microsoft.com/office/drawing/2014/main" id="{7E582EC4-6EFF-44F2-BA43-E058397F6700}"/>
              </a:ext>
            </a:extLst>
          </p:cNvPr>
          <p:cNvSpPr>
            <a:spLocks noGrp="1"/>
          </p:cNvSpPr>
          <p:nvPr>
            <p:ph sz="half" idx="1"/>
          </p:nvPr>
        </p:nvSpPr>
        <p:spPr>
          <a:xfrm>
            <a:off x="838200" y="1543596"/>
            <a:ext cx="5181600" cy="4633367"/>
          </a:xfrm>
          <a:solidFill>
            <a:schemeClr val="bg1">
              <a:lumMod val="95000"/>
            </a:schemeClr>
          </a:solidFill>
          <a:ln>
            <a:solidFill>
              <a:schemeClr val="accent5">
                <a:lumMod val="60000"/>
                <a:lumOff val="40000"/>
              </a:schemeClr>
            </a:solidFill>
          </a:ln>
        </p:spPr>
        <p:txBody>
          <a:bodyPr>
            <a:noAutofit/>
          </a:bodyPr>
          <a:lstStyle/>
          <a:p>
            <a:pPr>
              <a:lnSpc>
                <a:spcPct val="100000"/>
              </a:lnSpc>
              <a:spcBef>
                <a:spcPts val="0"/>
              </a:spcBef>
            </a:pPr>
            <a:r>
              <a:rPr lang="en-US" sz="1800" dirty="0"/>
              <a:t>For additional test cards, complete and submit a Resource Request Form at: </a:t>
            </a:r>
            <a:r>
              <a:rPr lang="en-US" sz="1800" u="sng" dirty="0">
                <a:solidFill>
                  <a:srgbClr val="0000FF"/>
                </a:solidFill>
              </a:rPr>
              <a:t>https://ky.readyop.com/fs/4iR3/11ea </a:t>
            </a:r>
          </a:p>
          <a:p>
            <a:pPr marL="0" indent="0">
              <a:lnSpc>
                <a:spcPct val="100000"/>
              </a:lnSpc>
              <a:spcBef>
                <a:spcPts val="0"/>
              </a:spcBef>
              <a:buNone/>
            </a:pPr>
            <a:endParaRPr lang="en-US" sz="1800" u="sng" dirty="0">
              <a:solidFill>
                <a:srgbClr val="0000FF"/>
              </a:solidFill>
            </a:endParaRPr>
          </a:p>
          <a:p>
            <a:pPr>
              <a:lnSpc>
                <a:spcPct val="100000"/>
              </a:lnSpc>
              <a:spcBef>
                <a:spcPts val="0"/>
              </a:spcBef>
            </a:pPr>
            <a:r>
              <a:rPr lang="en-US" sz="1800" dirty="0"/>
              <a:t>KDPH staff will review and process resource requests daily.</a:t>
            </a:r>
          </a:p>
          <a:p>
            <a:pPr marL="0" indent="0">
              <a:lnSpc>
                <a:spcPct val="100000"/>
              </a:lnSpc>
              <a:spcBef>
                <a:spcPts val="0"/>
              </a:spcBef>
              <a:buNone/>
            </a:pPr>
            <a:endParaRPr lang="en-US" sz="1800" dirty="0"/>
          </a:p>
          <a:p>
            <a:pPr>
              <a:lnSpc>
                <a:spcPct val="100000"/>
              </a:lnSpc>
              <a:spcBef>
                <a:spcPts val="0"/>
              </a:spcBef>
            </a:pPr>
            <a:r>
              <a:rPr lang="en-US" sz="1800" dirty="0"/>
              <a:t>KDPH will distribute test cards from the state warehouse and/or through UPS  </a:t>
            </a:r>
          </a:p>
          <a:p>
            <a:pPr marL="0" indent="0">
              <a:buNone/>
            </a:pPr>
            <a:endParaRPr lang="en-US" sz="1800" dirty="0"/>
          </a:p>
          <a:p>
            <a:endParaRPr lang="en-US" sz="1800" dirty="0"/>
          </a:p>
          <a:p>
            <a:pPr marL="0" indent="0">
              <a:buNone/>
            </a:pPr>
            <a:endParaRPr lang="en-US" sz="1800" dirty="0"/>
          </a:p>
          <a:p>
            <a:pPr marL="0" indent="0">
              <a:buNone/>
            </a:pPr>
            <a:endParaRPr lang="en-US" sz="1800" dirty="0"/>
          </a:p>
        </p:txBody>
      </p:sp>
      <p:sp>
        <p:nvSpPr>
          <p:cNvPr id="6" name="Content Placeholder 5"/>
          <p:cNvSpPr>
            <a:spLocks noGrp="1"/>
          </p:cNvSpPr>
          <p:nvPr>
            <p:ph sz="half" idx="2"/>
          </p:nvPr>
        </p:nvSpPr>
        <p:spPr>
          <a:xfrm>
            <a:off x="6412346" y="1543596"/>
            <a:ext cx="5181600" cy="4633367"/>
          </a:xfrm>
          <a:solidFill>
            <a:schemeClr val="bg1">
              <a:lumMod val="95000"/>
            </a:schemeClr>
          </a:solidFill>
          <a:ln>
            <a:solidFill>
              <a:schemeClr val="accent5">
                <a:lumMod val="60000"/>
                <a:lumOff val="40000"/>
              </a:schemeClr>
            </a:solidFill>
          </a:ln>
        </p:spPr>
        <p:txBody>
          <a:bodyPr>
            <a:normAutofit/>
          </a:bodyPr>
          <a:lstStyle/>
          <a:p>
            <a:pPr marL="0" indent="0" algn="ctr">
              <a:buNone/>
            </a:pPr>
            <a:r>
              <a:rPr lang="en-US" sz="2000" b="1" u="sng" dirty="0"/>
              <a:t>KDPH Points of Contact</a:t>
            </a:r>
          </a:p>
          <a:p>
            <a:pPr marL="0" indent="0">
              <a:lnSpc>
                <a:spcPct val="100000"/>
              </a:lnSpc>
              <a:spcBef>
                <a:spcPts val="0"/>
              </a:spcBef>
              <a:buNone/>
            </a:pPr>
            <a:endParaRPr lang="en-US" sz="1800" i="1" dirty="0"/>
          </a:p>
          <a:p>
            <a:pPr marL="0" indent="0">
              <a:lnSpc>
                <a:spcPct val="100000"/>
              </a:lnSpc>
              <a:spcBef>
                <a:spcPts val="0"/>
              </a:spcBef>
              <a:buNone/>
            </a:pPr>
            <a:r>
              <a:rPr lang="en-US" sz="1800" i="1" dirty="0"/>
              <a:t>James R. House</a:t>
            </a:r>
            <a:r>
              <a:rPr lang="en-US" sz="1800" dirty="0"/>
              <a:t>, </a:t>
            </a:r>
            <a:r>
              <a:rPr lang="en-US" sz="1800" i="1" dirty="0"/>
              <a:t>Master Exercise Practitioner</a:t>
            </a:r>
          </a:p>
          <a:p>
            <a:pPr marL="0" indent="0">
              <a:lnSpc>
                <a:spcPct val="100000"/>
              </a:lnSpc>
              <a:spcBef>
                <a:spcPts val="0"/>
              </a:spcBef>
              <a:buNone/>
            </a:pPr>
            <a:r>
              <a:rPr lang="en-US" sz="1800" dirty="0"/>
              <a:t>State Health Operations Center Community Testing Operations Section Chief</a:t>
            </a:r>
          </a:p>
          <a:p>
            <a:pPr marL="0" indent="0">
              <a:lnSpc>
                <a:spcPct val="100000"/>
              </a:lnSpc>
              <a:spcBef>
                <a:spcPts val="0"/>
              </a:spcBef>
              <a:buNone/>
            </a:pPr>
            <a:r>
              <a:rPr lang="en-US" sz="1800" dirty="0"/>
              <a:t>Work Cell: (502) 330-5950 </a:t>
            </a:r>
          </a:p>
          <a:p>
            <a:pPr marL="0" indent="0">
              <a:lnSpc>
                <a:spcPct val="100000"/>
              </a:lnSpc>
              <a:spcBef>
                <a:spcPts val="0"/>
              </a:spcBef>
              <a:buNone/>
            </a:pPr>
            <a:r>
              <a:rPr lang="en-US" sz="1800" dirty="0"/>
              <a:t>Email: </a:t>
            </a:r>
            <a:r>
              <a:rPr lang="en-US" sz="1800" u="sng" dirty="0">
                <a:solidFill>
                  <a:srgbClr val="0000FF"/>
                </a:solidFill>
              </a:rPr>
              <a:t>jamesr.house@ky.gov</a:t>
            </a:r>
            <a:r>
              <a:rPr lang="en-US" sz="1800" dirty="0">
                <a:solidFill>
                  <a:srgbClr val="0000FF"/>
                </a:solidFill>
              </a:rPr>
              <a:t> </a:t>
            </a:r>
          </a:p>
          <a:p>
            <a:pPr marL="0" indent="0">
              <a:lnSpc>
                <a:spcPct val="100000"/>
              </a:lnSpc>
              <a:spcBef>
                <a:spcPts val="0"/>
              </a:spcBef>
              <a:buNone/>
            </a:pPr>
            <a:endParaRPr lang="en-US" sz="1800" i="1" dirty="0"/>
          </a:p>
          <a:p>
            <a:pPr marL="0" indent="0">
              <a:lnSpc>
                <a:spcPct val="100000"/>
              </a:lnSpc>
              <a:spcBef>
                <a:spcPts val="0"/>
              </a:spcBef>
              <a:buNone/>
            </a:pPr>
            <a:r>
              <a:rPr lang="en-US" sz="1800" i="1" dirty="0"/>
              <a:t>Robbie Hume</a:t>
            </a:r>
          </a:p>
          <a:p>
            <a:pPr marL="0" indent="0">
              <a:lnSpc>
                <a:spcPct val="100000"/>
              </a:lnSpc>
              <a:spcBef>
                <a:spcPts val="0"/>
              </a:spcBef>
              <a:buNone/>
            </a:pPr>
            <a:r>
              <a:rPr lang="en-US" sz="1800" dirty="0"/>
              <a:t>State Health Operations Center Logistics Section Chief</a:t>
            </a:r>
          </a:p>
          <a:p>
            <a:pPr marL="0" indent="0">
              <a:lnSpc>
                <a:spcPct val="100000"/>
              </a:lnSpc>
              <a:spcBef>
                <a:spcPts val="0"/>
              </a:spcBef>
              <a:buNone/>
            </a:pPr>
            <a:r>
              <a:rPr lang="en-US" sz="1800" dirty="0"/>
              <a:t>Work Cell: (502) 892-8899</a:t>
            </a:r>
          </a:p>
          <a:p>
            <a:pPr marL="0" indent="0">
              <a:lnSpc>
                <a:spcPct val="100000"/>
              </a:lnSpc>
              <a:spcBef>
                <a:spcPts val="0"/>
              </a:spcBef>
              <a:buNone/>
            </a:pPr>
            <a:r>
              <a:rPr lang="en-US" sz="1800" dirty="0"/>
              <a:t>Email: </a:t>
            </a:r>
            <a:r>
              <a:rPr lang="en-US" sz="1800" u="sng" dirty="0">
                <a:solidFill>
                  <a:srgbClr val="0000FF"/>
                </a:solidFill>
              </a:rPr>
              <a:t>robbie.hume@ky.gov</a:t>
            </a:r>
          </a:p>
          <a:p>
            <a:pPr marL="0" indent="0">
              <a:buNone/>
            </a:pPr>
            <a:endParaRPr lang="en-US" sz="2900" dirty="0"/>
          </a:p>
          <a:p>
            <a:pPr marL="0" indent="0">
              <a:buNone/>
            </a:pPr>
            <a:endParaRPr lang="en-US" dirty="0"/>
          </a:p>
        </p:txBody>
      </p:sp>
      <p:sp>
        <p:nvSpPr>
          <p:cNvPr id="4" name="Slide Number Placeholder 3">
            <a:extLst>
              <a:ext uri="{FF2B5EF4-FFF2-40B4-BE49-F238E27FC236}">
                <a16:creationId xmlns:a16="http://schemas.microsoft.com/office/drawing/2014/main" id="{AFCB6913-6A0A-49D4-8D2D-9A4D393BF26C}"/>
              </a:ext>
            </a:extLst>
          </p:cNvPr>
          <p:cNvSpPr>
            <a:spLocks noGrp="1"/>
          </p:cNvSpPr>
          <p:nvPr>
            <p:ph type="sldNum" sz="quarter" idx="12"/>
          </p:nvPr>
        </p:nvSpPr>
        <p:spPr/>
        <p:txBody>
          <a:bodyPr/>
          <a:lstStyle/>
          <a:p>
            <a:fld id="{ABB8925F-B6BB-49B0-9469-5285B9C99CB3}" type="slidenum">
              <a:rPr lang="en-US" smtClean="0"/>
              <a:t>9</a:t>
            </a:fld>
            <a:endParaRPr lang="en-US" dirty="0"/>
          </a:p>
        </p:txBody>
      </p:sp>
      <p:sp>
        <p:nvSpPr>
          <p:cNvPr id="5" name="TextBox 4">
            <a:extLst>
              <a:ext uri="{FF2B5EF4-FFF2-40B4-BE49-F238E27FC236}">
                <a16:creationId xmlns:a16="http://schemas.microsoft.com/office/drawing/2014/main" id="{6F3A9D4E-D84A-46B9-A4FC-2D8E7459DFB9}"/>
              </a:ext>
            </a:extLst>
          </p:cNvPr>
          <p:cNvSpPr txBox="1"/>
          <p:nvPr/>
        </p:nvSpPr>
        <p:spPr>
          <a:xfrm>
            <a:off x="6947955" y="553325"/>
            <a:ext cx="458780" cy="338554"/>
          </a:xfrm>
          <a:prstGeom prst="rect">
            <a:avLst/>
          </a:prstGeom>
          <a:noFill/>
        </p:spPr>
        <p:txBody>
          <a:bodyPr wrap="none" rtlCol="0">
            <a:spAutoFit/>
          </a:bodyPr>
          <a:lstStyle/>
          <a:p>
            <a:r>
              <a:rPr lang="en-US" sz="1600" dirty="0"/>
              <a:t>TM</a:t>
            </a:r>
          </a:p>
        </p:txBody>
      </p:sp>
    </p:spTree>
    <p:extLst>
      <p:ext uri="{BB962C8B-B14F-4D97-AF65-F5344CB8AC3E}">
        <p14:creationId xmlns:p14="http://schemas.microsoft.com/office/powerpoint/2010/main" val="1636056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PH Overview Slides">
  <a:themeElements>
    <a:clrScheme name="DPH Template">
      <a:dk1>
        <a:sysClr val="windowText" lastClr="000000"/>
      </a:dk1>
      <a:lt1>
        <a:sysClr val="window" lastClr="FFFFFF"/>
      </a:lt1>
      <a:dk2>
        <a:srgbClr val="002649"/>
      </a:dk2>
      <a:lt2>
        <a:srgbClr val="D8D8D8"/>
      </a:lt2>
      <a:accent1>
        <a:srgbClr val="518D7B"/>
      </a:accent1>
      <a:accent2>
        <a:srgbClr val="9F2936"/>
      </a:accent2>
      <a:accent3>
        <a:srgbClr val="DDA405"/>
      </a:accent3>
      <a:accent4>
        <a:srgbClr val="604878"/>
      </a:accent4>
      <a:accent5>
        <a:srgbClr val="005EB6"/>
      </a:accent5>
      <a:accent6>
        <a:srgbClr val="085494"/>
      </a:accent6>
      <a:hlink>
        <a:srgbClr val="C1A875"/>
      </a:hlink>
      <a:folHlink>
        <a:srgbClr val="C1A87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152830609E864AB65C8C1766F2D290" ma:contentTypeVersion="1" ma:contentTypeDescription="Create a new document." ma:contentTypeScope="" ma:versionID="73dcd4885876c1d39c8a5fb243d451a4">
  <xsd:schema xmlns:xsd="http://www.w3.org/2001/XMLSchema" xmlns:xs="http://www.w3.org/2001/XMLSchema" xmlns:p="http://schemas.microsoft.com/office/2006/metadata/properties" xmlns:ns1="http://schemas.microsoft.com/sharepoint/v3" targetNamespace="http://schemas.microsoft.com/office/2006/metadata/properties" ma:root="true" ma:fieldsID="76306148d0f7b992e79f2d9b1f249a8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B68A87D-C735-4E8D-B97D-4CB95DB548DA}"/>
</file>

<file path=customXml/itemProps2.xml><?xml version="1.0" encoding="utf-8"?>
<ds:datastoreItem xmlns:ds="http://schemas.openxmlformats.org/officeDocument/2006/customXml" ds:itemID="{68FB75B6-C0C4-4876-A52B-5A28348E3997}"/>
</file>

<file path=customXml/itemProps3.xml><?xml version="1.0" encoding="utf-8"?>
<ds:datastoreItem xmlns:ds="http://schemas.openxmlformats.org/officeDocument/2006/customXml" ds:itemID="{70E74160-5AC0-4461-A590-65D635E1703A}"/>
</file>

<file path=docProps/app.xml><?xml version="1.0" encoding="utf-8"?>
<Properties xmlns="http://schemas.openxmlformats.org/officeDocument/2006/extended-properties" xmlns:vt="http://schemas.openxmlformats.org/officeDocument/2006/docPropsVTypes">
  <Template/>
  <TotalTime>3293</TotalTime>
  <Words>928</Words>
  <Application>Microsoft Office PowerPoint</Application>
  <PresentationFormat>Widescreen</PresentationFormat>
  <Paragraphs>151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DPH Overview Slides</vt:lpstr>
      <vt:lpstr>Use of BinaxNOW COVID-19 Antigen Test Cards – Kentucky Critical Access Hospitals</vt:lpstr>
      <vt:lpstr>Abbott BinaxNOWTM COVID-19 Antigen (Ag) Cards</vt:lpstr>
      <vt:lpstr>Using the BinaxNOWTM  COVID-19 Ag Cards</vt:lpstr>
      <vt:lpstr>Use-Cases for BinaxNOW  Ag Test Cards</vt:lpstr>
      <vt:lpstr>Outbreak Scenarios</vt:lpstr>
      <vt:lpstr>Interpretation and F/U in Outbreak Settings</vt:lpstr>
      <vt:lpstr>Testing of Symptomatic Persons in Clinical Settings</vt:lpstr>
      <vt:lpstr>“Surveillance Testing” of Defined Populations</vt:lpstr>
      <vt:lpstr>Requesting BinaxNOW  Ag Test Cards</vt:lpstr>
      <vt:lpstr>Kentucky Health Information Exchange (KHIE) Portal https://khie.ky.gov/COVID-19/Pages/Direct-Lab.aspx </vt:lpstr>
      <vt:lpstr>Reporting Requirements</vt:lpstr>
      <vt:lpstr>Reporting Requirements</vt:lpstr>
      <vt:lpstr>Q/A and Points of Contact</vt:lpstr>
    </vt:vector>
  </TitlesOfParts>
  <Company>Cabinet for Health and Family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Hester</dc:creator>
  <cp:lastModifiedBy>Blair, Charlese (CHFS)</cp:lastModifiedBy>
  <cp:revision>174</cp:revision>
  <cp:lastPrinted>2019-02-27T16:19:59Z</cp:lastPrinted>
  <dcterms:created xsi:type="dcterms:W3CDTF">2018-07-02T16:39:44Z</dcterms:created>
  <dcterms:modified xsi:type="dcterms:W3CDTF">2021-01-06T20:07:25Z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0x01010035152830609E864AB65C8C1766F2D290</vt:lpwstr>
  </property>
</Properties>
</file>